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89" r:id="rId3"/>
    <p:sldId id="291" r:id="rId4"/>
    <p:sldId id="308" r:id="rId5"/>
    <p:sldId id="360" r:id="rId6"/>
    <p:sldId id="361" r:id="rId7"/>
    <p:sldId id="309" r:id="rId8"/>
    <p:sldId id="259" r:id="rId9"/>
    <p:sldId id="362" r:id="rId10"/>
    <p:sldId id="359" r:id="rId11"/>
    <p:sldId id="356" r:id="rId12"/>
    <p:sldId id="358" r:id="rId13"/>
    <p:sldId id="357" r:id="rId14"/>
    <p:sldId id="294" r:id="rId15"/>
    <p:sldId id="295" r:id="rId16"/>
    <p:sldId id="340" r:id="rId17"/>
    <p:sldId id="363" r:id="rId18"/>
    <p:sldId id="299" r:id="rId19"/>
    <p:sldId id="306" r:id="rId20"/>
    <p:sldId id="307" r:id="rId21"/>
    <p:sldId id="355" r:id="rId22"/>
    <p:sldId id="345" r:id="rId23"/>
    <p:sldId id="287" r:id="rId24"/>
  </p:sldIdLst>
  <p:sldSz cx="9144000" cy="6858000" type="screen4x3"/>
  <p:notesSz cx="6797675" cy="9926638"/>
  <p:defaultTextStyle>
    <a:defPPr>
      <a:defRPr lang="nl-NL"/>
    </a:defPPr>
    <a:lvl1pPr algn="l" rtl="0" fontAlgn="base">
      <a:spcBef>
        <a:spcPct val="0"/>
      </a:spcBef>
      <a:spcAft>
        <a:spcPct val="0"/>
      </a:spcAft>
      <a:defRPr sz="2400" kern="1200">
        <a:solidFill>
          <a:schemeClr val="tx1"/>
        </a:solidFill>
        <a:latin typeface="Calibri" pitchFamily="34" charset="0"/>
        <a:ea typeface="+mn-ea"/>
        <a:cs typeface="+mn-cs"/>
      </a:defRPr>
    </a:lvl1pPr>
    <a:lvl2pPr marL="457200" algn="l" rtl="0" fontAlgn="base">
      <a:spcBef>
        <a:spcPct val="0"/>
      </a:spcBef>
      <a:spcAft>
        <a:spcPct val="0"/>
      </a:spcAft>
      <a:defRPr sz="24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400" kern="1200">
        <a:solidFill>
          <a:schemeClr val="tx1"/>
        </a:solidFill>
        <a:latin typeface="Calibri" pitchFamily="34" charset="0"/>
        <a:ea typeface="+mn-ea"/>
        <a:cs typeface="+mn-cs"/>
      </a:defRPr>
    </a:lvl4pPr>
    <a:lvl5pPr marL="1828800" algn="l" rtl="0" fontAlgn="base">
      <a:spcBef>
        <a:spcPct val="0"/>
      </a:spcBef>
      <a:spcAft>
        <a:spcPct val="0"/>
      </a:spcAft>
      <a:defRPr sz="2400" kern="1200">
        <a:solidFill>
          <a:schemeClr val="tx1"/>
        </a:solidFill>
        <a:latin typeface="Calibri" pitchFamily="34" charset="0"/>
        <a:ea typeface="+mn-ea"/>
        <a:cs typeface="+mn-cs"/>
      </a:defRPr>
    </a:lvl5pPr>
    <a:lvl6pPr marL="2286000" algn="l" defTabSz="914400" rtl="0" eaLnBrk="1" latinLnBrk="0" hangingPunct="1">
      <a:defRPr sz="2400" kern="1200">
        <a:solidFill>
          <a:schemeClr val="tx1"/>
        </a:solidFill>
        <a:latin typeface="Calibri" pitchFamily="34" charset="0"/>
        <a:ea typeface="+mn-ea"/>
        <a:cs typeface="+mn-cs"/>
      </a:defRPr>
    </a:lvl6pPr>
    <a:lvl7pPr marL="2743200" algn="l" defTabSz="914400" rtl="0" eaLnBrk="1" latinLnBrk="0" hangingPunct="1">
      <a:defRPr sz="2400" kern="1200">
        <a:solidFill>
          <a:schemeClr val="tx1"/>
        </a:solidFill>
        <a:latin typeface="Calibri" pitchFamily="34" charset="0"/>
        <a:ea typeface="+mn-ea"/>
        <a:cs typeface="+mn-cs"/>
      </a:defRPr>
    </a:lvl7pPr>
    <a:lvl8pPr marL="3200400" algn="l" defTabSz="914400" rtl="0" eaLnBrk="1" latinLnBrk="0" hangingPunct="1">
      <a:defRPr sz="2400" kern="1200">
        <a:solidFill>
          <a:schemeClr val="tx1"/>
        </a:solidFill>
        <a:latin typeface="Calibri" pitchFamily="34" charset="0"/>
        <a:ea typeface="+mn-ea"/>
        <a:cs typeface="+mn-cs"/>
      </a:defRPr>
    </a:lvl8pPr>
    <a:lvl9pPr marL="3657600" algn="l" defTabSz="914400" rtl="0" eaLnBrk="1" latinLnBrk="0" hangingPunct="1">
      <a:defRPr sz="24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65">
          <p15:clr>
            <a:srgbClr val="A4A3A4"/>
          </p15:clr>
        </p15:guide>
        <p15:guide id="3" pos="2880">
          <p15:clr>
            <a:srgbClr val="A4A3A4"/>
          </p15:clr>
        </p15:guide>
      </p15:sldGuideLst>
    </p:ext>
    <p:ext uri="{2D200454-40CA-4A62-9FC3-DE9A4176ACB9}">
      <p15:notesGuideLst xmlns:p15="http://schemas.microsoft.com/office/powerpoint/2012/main">
        <p15:guide id="1" orient="horz" pos="3127">
          <p15:clr>
            <a:srgbClr val="A4A3A4"/>
          </p15:clr>
        </p15:guide>
        <p15:guide id="2" orient="horz" pos="221">
          <p15:clr>
            <a:srgbClr val="A4A3A4"/>
          </p15:clr>
        </p15:guide>
        <p15:guide id="3" pos="2141">
          <p15:clr>
            <a:srgbClr val="A4A3A4"/>
          </p15:clr>
        </p15:guide>
        <p15:guide id="4" pos="339">
          <p15:clr>
            <a:srgbClr val="A4A3A4"/>
          </p15:clr>
        </p15:guide>
        <p15:guide id="5" pos="39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52"/>
    <p:restoredTop sz="88099" autoAdjust="0"/>
  </p:normalViewPr>
  <p:slideViewPr>
    <p:cSldViewPr>
      <p:cViewPr varScale="1">
        <p:scale>
          <a:sx n="103" d="100"/>
          <a:sy n="103" d="100"/>
        </p:scale>
        <p:origin x="832" y="184"/>
      </p:cViewPr>
      <p:guideLst>
        <p:guide orient="horz" pos="2160"/>
        <p:guide orient="horz" pos="365"/>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3606" y="-96"/>
      </p:cViewPr>
      <p:guideLst>
        <p:guide orient="horz" pos="3127"/>
        <p:guide orient="horz" pos="221"/>
        <p:guide pos="2141"/>
        <p:guide pos="339"/>
        <p:guide pos="39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538150" y="211976"/>
            <a:ext cx="2860688" cy="1947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a:lvl1pPr>
          </a:lstStyle>
          <a:p>
            <a:endParaRPr lang="nl-NL"/>
          </a:p>
        </p:txBody>
      </p:sp>
      <p:sp>
        <p:nvSpPr>
          <p:cNvPr id="6147" name="Rectangle 1027"/>
          <p:cNvSpPr>
            <a:spLocks noGrp="1" noChangeArrowheads="1"/>
          </p:cNvSpPr>
          <p:nvPr>
            <p:ph type="dt" sz="quarter" idx="1"/>
          </p:nvPr>
        </p:nvSpPr>
        <p:spPr bwMode="auto">
          <a:xfrm>
            <a:off x="538150" y="9375158"/>
            <a:ext cx="4975520" cy="1947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100"/>
            </a:lvl1pPr>
          </a:lstStyle>
          <a:p>
            <a:endParaRPr lang="nl-NL"/>
          </a:p>
        </p:txBody>
      </p:sp>
      <p:sp>
        <p:nvSpPr>
          <p:cNvPr id="6148" name="Rectangle 1028"/>
          <p:cNvSpPr>
            <a:spLocks noGrp="1" noChangeArrowheads="1"/>
          </p:cNvSpPr>
          <p:nvPr>
            <p:ph type="ftr" sz="quarter" idx="2"/>
          </p:nvPr>
        </p:nvSpPr>
        <p:spPr bwMode="auto">
          <a:xfrm>
            <a:off x="538150" y="9571623"/>
            <a:ext cx="4975520" cy="1947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100"/>
            </a:lvl1pPr>
          </a:lstStyle>
          <a:p>
            <a:endParaRPr lang="nl-NL"/>
          </a:p>
        </p:txBody>
      </p:sp>
      <p:sp>
        <p:nvSpPr>
          <p:cNvPr id="6149" name="Rectangle 1029"/>
          <p:cNvSpPr>
            <a:spLocks noGrp="1" noChangeArrowheads="1"/>
          </p:cNvSpPr>
          <p:nvPr>
            <p:ph type="sldNum" sz="quarter" idx="3"/>
          </p:nvPr>
        </p:nvSpPr>
        <p:spPr bwMode="auto">
          <a:xfrm>
            <a:off x="5540421" y="9571623"/>
            <a:ext cx="712811" cy="1947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100"/>
            </a:lvl1pPr>
          </a:lstStyle>
          <a:p>
            <a:fld id="{D70CDB7C-F82A-48B1-9D12-43510BC88102}" type="slidenum">
              <a:rPr lang="nl-NL"/>
              <a:pPr/>
              <a:t>‹nr.›</a:t>
            </a:fld>
            <a:endParaRPr lang="nl-NL"/>
          </a:p>
        </p:txBody>
      </p:sp>
      <p:pic>
        <p:nvPicPr>
          <p:cNvPr id="6150" name="Picture 1030" descr="P:\Jeroen Bosch Ziekenhuis\_Internal\Logos\JBZ_C.emf"/>
          <p:cNvPicPr>
            <a:picLocks noChangeAspect="1" noChangeArrowheads="1"/>
          </p:cNvPicPr>
          <p:nvPr/>
        </p:nvPicPr>
        <p:blipFill>
          <a:blip r:embed="rId2" cstate="print"/>
          <a:srcRect/>
          <a:stretch>
            <a:fillRect/>
          </a:stretch>
        </p:blipFill>
        <p:spPr bwMode="auto">
          <a:xfrm>
            <a:off x="3908663" y="0"/>
            <a:ext cx="2889012" cy="613521"/>
          </a:xfrm>
          <a:prstGeom prst="rect">
            <a:avLst/>
          </a:prstGeom>
          <a:noFill/>
        </p:spPr>
      </p:pic>
    </p:spTree>
    <p:extLst>
      <p:ext uri="{BB962C8B-B14F-4D97-AF65-F5344CB8AC3E}">
        <p14:creationId xmlns:p14="http://schemas.microsoft.com/office/powerpoint/2010/main" val="127838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307975" y="992188"/>
            <a:ext cx="5284788" cy="39639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538149" y="5294207"/>
            <a:ext cx="5715082" cy="3805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176" name="Rectangle 8"/>
          <p:cNvSpPr>
            <a:spLocks noGrp="1" noChangeArrowheads="1"/>
          </p:cNvSpPr>
          <p:nvPr>
            <p:ph type="hdr" sz="quarter"/>
          </p:nvPr>
        </p:nvSpPr>
        <p:spPr bwMode="auto">
          <a:xfrm>
            <a:off x="538150" y="211976"/>
            <a:ext cx="2860688" cy="1947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a:lvl1pPr>
          </a:lstStyle>
          <a:p>
            <a:endParaRPr lang="nl-NL"/>
          </a:p>
        </p:txBody>
      </p:sp>
      <p:sp>
        <p:nvSpPr>
          <p:cNvPr id="7177" name="Rectangle 9"/>
          <p:cNvSpPr>
            <a:spLocks noGrp="1" noChangeArrowheads="1"/>
          </p:cNvSpPr>
          <p:nvPr>
            <p:ph type="dt" sz="quarter" idx="1"/>
          </p:nvPr>
        </p:nvSpPr>
        <p:spPr bwMode="auto">
          <a:xfrm>
            <a:off x="538150" y="9375158"/>
            <a:ext cx="4975520" cy="1947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100"/>
            </a:lvl1pPr>
          </a:lstStyle>
          <a:p>
            <a:endParaRPr lang="nl-NL"/>
          </a:p>
        </p:txBody>
      </p:sp>
      <p:sp>
        <p:nvSpPr>
          <p:cNvPr id="7178" name="Rectangle 10"/>
          <p:cNvSpPr>
            <a:spLocks noChangeArrowheads="1"/>
          </p:cNvSpPr>
          <p:nvPr/>
        </p:nvSpPr>
        <p:spPr bwMode="auto">
          <a:xfrm>
            <a:off x="538150" y="9571623"/>
            <a:ext cx="4975520" cy="194742"/>
          </a:xfrm>
          <a:prstGeom prst="rect">
            <a:avLst/>
          </a:prstGeom>
          <a:noFill/>
          <a:ln w="9525">
            <a:noFill/>
            <a:miter lim="800000"/>
            <a:headEnd/>
            <a:tailEnd/>
          </a:ln>
          <a:effectLst/>
        </p:spPr>
        <p:txBody>
          <a:bodyPr lIns="0" tIns="0" rIns="0" bIns="0" anchor="b"/>
          <a:lstStyle/>
          <a:p>
            <a:endParaRPr lang="nl-NL" sz="1100"/>
          </a:p>
        </p:txBody>
      </p:sp>
      <p:sp>
        <p:nvSpPr>
          <p:cNvPr id="7179" name="Rectangle 11"/>
          <p:cNvSpPr>
            <a:spLocks noChangeArrowheads="1"/>
          </p:cNvSpPr>
          <p:nvPr/>
        </p:nvSpPr>
        <p:spPr bwMode="auto">
          <a:xfrm>
            <a:off x="5540421" y="9571623"/>
            <a:ext cx="712811" cy="194742"/>
          </a:xfrm>
          <a:prstGeom prst="rect">
            <a:avLst/>
          </a:prstGeom>
          <a:noFill/>
          <a:ln w="9525">
            <a:noFill/>
            <a:miter lim="800000"/>
            <a:headEnd/>
            <a:tailEnd/>
          </a:ln>
          <a:effectLst/>
        </p:spPr>
        <p:txBody>
          <a:bodyPr lIns="0" tIns="0" rIns="0" bIns="0"/>
          <a:lstStyle/>
          <a:p>
            <a:pPr algn="r"/>
            <a:fld id="{FF5B6116-7819-4982-803F-BE3D655365EB}" type="slidenum">
              <a:rPr lang="nl-NL" sz="1100"/>
              <a:pPr algn="r"/>
              <a:t>‹nr.›</a:t>
            </a:fld>
            <a:endParaRPr lang="nl-NL" sz="1100"/>
          </a:p>
        </p:txBody>
      </p:sp>
      <p:pic>
        <p:nvPicPr>
          <p:cNvPr id="7180" name="Picture 12" descr="P:\Jeroen Bosch Ziekenhuis\_Internal\Logos\JBZ_C.emf"/>
          <p:cNvPicPr>
            <a:picLocks noChangeAspect="1" noChangeArrowheads="1"/>
          </p:cNvPicPr>
          <p:nvPr/>
        </p:nvPicPr>
        <p:blipFill>
          <a:blip r:embed="rId2"/>
          <a:srcRect/>
          <a:stretch>
            <a:fillRect/>
          </a:stretch>
        </p:blipFill>
        <p:spPr bwMode="auto">
          <a:xfrm>
            <a:off x="3908663" y="0"/>
            <a:ext cx="2889012" cy="613521"/>
          </a:xfrm>
          <a:prstGeom prst="rect">
            <a:avLst/>
          </a:prstGeom>
          <a:noFill/>
        </p:spPr>
      </p:pic>
    </p:spTree>
    <p:extLst>
      <p:ext uri="{BB962C8B-B14F-4D97-AF65-F5344CB8AC3E}">
        <p14:creationId xmlns:p14="http://schemas.microsoft.com/office/powerpoint/2010/main" val="3633785536"/>
      </p:ext>
    </p:extLst>
  </p:cSld>
  <p:clrMap bg1="lt1" tx1="dk1" bg2="lt2" tx2="dk2" accent1="accent1" accent2="accent2" accent3="accent3" accent4="accent4" accent5="accent5" accent6="accent6" hlink="hlink" folHlink="folHlink"/>
  <p:notesStyle>
    <a:lvl1pPr marL="161925" indent="-161925" algn="l" rtl="0" fontAlgn="base">
      <a:spcBef>
        <a:spcPct val="30000"/>
      </a:spcBef>
      <a:spcAft>
        <a:spcPct val="0"/>
      </a:spcAft>
      <a:defRPr sz="1100" kern="1200">
        <a:solidFill>
          <a:schemeClr val="tx1"/>
        </a:solidFill>
        <a:latin typeface="Calibri" pitchFamily="34" charset="0"/>
        <a:ea typeface="+mn-ea"/>
        <a:cs typeface="+mn-cs"/>
      </a:defRPr>
    </a:lvl1pPr>
    <a:lvl2pPr marL="323850" indent="-161925" algn="l" rtl="0" fontAlgn="base">
      <a:spcBef>
        <a:spcPct val="30000"/>
      </a:spcBef>
      <a:spcAft>
        <a:spcPct val="0"/>
      </a:spcAft>
      <a:defRPr sz="1100" kern="1200">
        <a:solidFill>
          <a:schemeClr val="tx1"/>
        </a:solidFill>
        <a:latin typeface="Calibri" pitchFamily="34" charset="0"/>
        <a:ea typeface="+mn-ea"/>
        <a:cs typeface="+mn-cs"/>
      </a:defRPr>
    </a:lvl2pPr>
    <a:lvl3pPr marL="485775" indent="-161925" algn="l" rtl="0" fontAlgn="base">
      <a:spcBef>
        <a:spcPct val="30000"/>
      </a:spcBef>
      <a:spcAft>
        <a:spcPct val="0"/>
      </a:spcAft>
      <a:defRPr sz="1100" kern="1200">
        <a:solidFill>
          <a:schemeClr val="tx1"/>
        </a:solidFill>
        <a:latin typeface="Calibri" pitchFamily="34" charset="0"/>
        <a:ea typeface="+mn-ea"/>
        <a:cs typeface="+mn-cs"/>
      </a:defRPr>
    </a:lvl3pPr>
    <a:lvl4pPr marL="647700" indent="-161925" algn="l" rtl="0" fontAlgn="base">
      <a:spcBef>
        <a:spcPct val="30000"/>
      </a:spcBef>
      <a:spcAft>
        <a:spcPct val="0"/>
      </a:spcAft>
      <a:defRPr sz="1100" kern="1200">
        <a:solidFill>
          <a:schemeClr val="tx1"/>
        </a:solidFill>
        <a:latin typeface="Calibri" pitchFamily="34" charset="0"/>
        <a:ea typeface="+mn-ea"/>
        <a:cs typeface="+mn-cs"/>
      </a:defRPr>
    </a:lvl4pPr>
    <a:lvl5pPr marL="809625" indent="-161925" algn="l" rtl="0" fontAlgn="base">
      <a:spcBef>
        <a:spcPct val="30000"/>
      </a:spcBef>
      <a:spcAft>
        <a:spcPct val="0"/>
      </a:spcAft>
      <a:defRPr sz="11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in algemeenheid.</a:t>
            </a:r>
            <a:r>
              <a:rPr lang="nl-NL" baseline="0" dirty="0"/>
              <a:t> </a:t>
            </a:r>
            <a:endParaRPr lang="nl-NL" dirty="0"/>
          </a:p>
        </p:txBody>
      </p:sp>
    </p:spTree>
    <p:extLst>
      <p:ext uri="{BB962C8B-B14F-4D97-AF65-F5344CB8AC3E}">
        <p14:creationId xmlns:p14="http://schemas.microsoft.com/office/powerpoint/2010/main" val="418240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a:extLst>
              <a:ext uri="{FF2B5EF4-FFF2-40B4-BE49-F238E27FC236}">
                <a16:creationId xmlns:a16="http://schemas.microsoft.com/office/drawing/2014/main" id="{846DCCED-6E07-808E-7FF8-048256F7BF8B}"/>
              </a:ext>
            </a:extLst>
          </p:cNvPr>
          <p:cNvSpPr>
            <a:spLocks noGrp="1" noRot="1" noChangeAspect="1" noChangeArrowheads="1" noTextEdit="1"/>
          </p:cNvSpPr>
          <p:nvPr>
            <p:ph type="sldImg"/>
          </p:nvPr>
        </p:nvSpPr>
        <p:spPr>
          <a:ln/>
        </p:spPr>
      </p:sp>
      <p:sp>
        <p:nvSpPr>
          <p:cNvPr id="57347" name="Tijdelijke aanduiding voor notities 2">
            <a:extLst>
              <a:ext uri="{FF2B5EF4-FFF2-40B4-BE49-F238E27FC236}">
                <a16:creationId xmlns:a16="http://schemas.microsoft.com/office/drawing/2014/main" id="{5F29D456-8D28-70E5-43A1-505FD31BCD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29109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Realistische doelen: wat verwachten</a:t>
            </a:r>
            <a:r>
              <a:rPr lang="nl-NL" baseline="0" dirty="0"/>
              <a:t> jullie van een goede nachtrust? </a:t>
            </a:r>
            <a:r>
              <a:rPr lang="nl-NL" baseline="0" dirty="0">
                <a:sym typeface="Wingdings" panose="05000000000000000000" pitchFamily="2" charset="2"/>
              </a:rPr>
              <a:t> acht uur lang bewusteloos zijn en dan fruitig uit je bed springen is geen realistische (en ook niet per se gezonde) verwachting. </a:t>
            </a:r>
          </a:p>
          <a:p>
            <a:r>
              <a:rPr lang="nl-NL" baseline="0" dirty="0">
                <a:sym typeface="Wingdings" panose="05000000000000000000" pitchFamily="2" charset="2"/>
              </a:rPr>
              <a:t>Van ‘moeten slapen’ naar ‘zoveel mogelijk rusten’ (in ieder geval niet ‘s nachts meer energie uitgeven dan je hebt)</a:t>
            </a:r>
            <a:endParaRPr lang="nl-NL" baseline="0" dirty="0"/>
          </a:p>
        </p:txBody>
      </p:sp>
    </p:spTree>
    <p:extLst>
      <p:ext uri="{BB962C8B-B14F-4D97-AF65-F5344CB8AC3E}">
        <p14:creationId xmlns:p14="http://schemas.microsoft.com/office/powerpoint/2010/main" val="359820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a16="http://schemas.microsoft.com/office/drawing/2014/main" id="{E83E5E24-E0C1-AFE5-A154-9C40D9DEC74A}"/>
              </a:ext>
            </a:extLst>
          </p:cNvPr>
          <p:cNvSpPr>
            <a:spLocks noGrp="1" noRot="1" noChangeAspect="1" noChangeArrowheads="1" noTextEdit="1"/>
          </p:cNvSpPr>
          <p:nvPr>
            <p:ph type="sldImg"/>
          </p:nvPr>
        </p:nvSpPr>
        <p:spPr>
          <a:ln/>
        </p:spPr>
      </p:sp>
      <p:sp>
        <p:nvSpPr>
          <p:cNvPr id="30723" name="Tijdelijke aanduiding voor notities 2">
            <a:extLst>
              <a:ext uri="{FF2B5EF4-FFF2-40B4-BE49-F238E27FC236}">
                <a16:creationId xmlns:a16="http://schemas.microsoft.com/office/drawing/2014/main" id="{B0B12901-7C00-74B0-BF78-E0553267A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Belangrijke en krachtige elementen! Combinatie werkt het beste, maar patiënt kan ook een van de twee kiezen</a:t>
            </a:r>
          </a:p>
          <a:p>
            <a:r>
              <a:rPr lang="nl-NL" altLang="nl-NL"/>
              <a:t>Gebaseerd op de slaapregistratie: aantal uren geschat gemiddeld geslapen = tijd in bed. Tijdvak wordt bepaald op basis van gewenste tijd van opstaan.</a:t>
            </a:r>
          </a:p>
          <a:p>
            <a:r>
              <a:rPr lang="nl-NL" altLang="nl-NL"/>
              <a:t>Met name restrictie heeft sterk en vlot effect</a:t>
            </a:r>
          </a:p>
          <a:p>
            <a:r>
              <a:rPr lang="nl-NL" altLang="nl-NL"/>
              <a:t>Eerste periode (week – weken) flink zwaar, meer klachten overdag. Daarna snel verbetering van inslapen en ook doorslapen. </a:t>
            </a:r>
          </a:p>
          <a:p>
            <a:r>
              <a:rPr lang="nl-NL" altLang="nl-NL"/>
              <a:t>Conditionering versterken/(verkeerde doorbreken): bed moet weer verbonden worden met slaap, bijna uitsluitend gelijk staan aan slapen. Alle waakactiviteit dient buiten het bed plaats te vinden. </a:t>
            </a:r>
          </a:p>
          <a:p>
            <a:r>
              <a:rPr lang="nl-NL" altLang="nl-NL"/>
              <a:t>Bij bijkomende angststoornis: overwegen om alleen slaaprestrictie te doen omdat dit meer structuur geeft en het uit en weer in bed ‘moeten’ meer angst en spanning kan geven. </a:t>
            </a:r>
          </a:p>
          <a:p>
            <a:r>
              <a:rPr lang="nl-NL" altLang="nl-NL"/>
              <a:t>Een dag in de week ‘wildcard’ om een half uur te ‘smokkelen’. </a:t>
            </a:r>
          </a:p>
          <a:p>
            <a:r>
              <a:rPr lang="nl-NL" altLang="nl-NL"/>
              <a:t>Bij voldoende hoge SE, tijd in bed uitbreiden met 15 minuten. </a:t>
            </a:r>
          </a:p>
          <a:p>
            <a:endParaRPr lang="nl-NL" altLang="nl-NL" u="sng"/>
          </a:p>
          <a:p>
            <a:r>
              <a:rPr lang="nl-NL" altLang="nl-NL" u="sng"/>
              <a:t>Voorbespreken </a:t>
            </a:r>
            <a:r>
              <a:rPr lang="nl-NL" altLang="nl-NL"/>
              <a:t>is van belang: vooral ook anticiperen op wat je gaat doen om langer uit bed te blijven en eerder uit bed te gaan. Hoe kunnen misschien huisgenoten je helpen om het vol te houden om laat op te blijven? Wat kun je ‘s nachts doen als je uit bed ‘moet’. Als niet goed voorbereid en het lukt niet, is het een faalervaring en is iemand mogelijk minder geneigd het nog eens te proberen.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r>
              <a:rPr lang="nl-NL" baseline="0" dirty="0"/>
              <a:t>Ontspanning – passief: bijvoorbeeld muziek luisteren, lezen, puzzelen, gewoon even zitten en mijmeren.</a:t>
            </a:r>
          </a:p>
          <a:p>
            <a:r>
              <a:rPr lang="nl-NL" baseline="0" dirty="0"/>
              <a:t>		- actief: sport/beweging, hobby (</a:t>
            </a:r>
            <a:r>
              <a:rPr lang="nl-NL" baseline="0" dirty="0" err="1"/>
              <a:t>bijv</a:t>
            </a:r>
            <a:r>
              <a:rPr lang="nl-NL" baseline="0" dirty="0"/>
              <a:t> musiceren)	</a:t>
            </a:r>
          </a:p>
          <a:p>
            <a:endParaRPr lang="nl-NL" baseline="0" dirty="0"/>
          </a:p>
          <a:p>
            <a:r>
              <a:rPr lang="nl-NL" baseline="0" dirty="0"/>
              <a:t>Zorg voor voldoende beweging en inspanning overdag, niet alleen wat je </a:t>
            </a:r>
            <a:r>
              <a:rPr lang="nl-NL" baseline="0" dirty="0" err="1"/>
              <a:t>werktechnisch</a:t>
            </a:r>
            <a:r>
              <a:rPr lang="nl-NL" baseline="0" dirty="0"/>
              <a:t> doet (bijv. veel lopen) maar ook echt sportief (zodat je je hoofd leeg kunt maken). Niet alleen licht intensief, maar liefst ook paar keer per week flink intensief (zweten). Niet vlak voor het slapen gaan. </a:t>
            </a:r>
          </a:p>
          <a:p>
            <a:endParaRPr lang="nl-NL" baseline="0" dirty="0"/>
          </a:p>
          <a:p>
            <a:r>
              <a:rPr lang="nl-NL" dirty="0"/>
              <a:t>Ontspanningsoefeningen:</a:t>
            </a:r>
            <a:r>
              <a:rPr lang="nl-NL" baseline="0" dirty="0"/>
              <a:t> werkt het beste met regelmatige oefening. Kijk op </a:t>
            </a:r>
            <a:r>
              <a:rPr lang="nl-NL" baseline="0" dirty="0" err="1"/>
              <a:t>youtube</a:t>
            </a:r>
            <a:r>
              <a:rPr lang="nl-NL" baseline="0" dirty="0"/>
              <a:t> of andere links, experimenteer en zoek oefening die je aanspreekt. Dit kan een ademhalingsoefening zijn, of meer gericht op spier(ont)spanning, dan wel een meditatieoefening. Als het even kan: doe zo’n oefening een of meerdere malen per dag; hoe vaker je het doet, hoe sneller het systeem eraan went en geconditioneerd raakt op het ontspannende effect. </a:t>
            </a:r>
            <a:r>
              <a:rPr lang="nl-NL" baseline="0"/>
              <a:t>Daarmee wordt het ook iets wat bij nachtelijke onrust kan worden ingezet. </a:t>
            </a:r>
            <a:endParaRPr lang="nl-NL"/>
          </a:p>
          <a:p>
            <a:endParaRPr lang="nl-NL" dirty="0"/>
          </a:p>
        </p:txBody>
      </p:sp>
    </p:spTree>
    <p:extLst>
      <p:ext uri="{BB962C8B-B14F-4D97-AF65-F5344CB8AC3E}">
        <p14:creationId xmlns:p14="http://schemas.microsoft.com/office/powerpoint/2010/main" val="3378006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van CGT</a:t>
            </a:r>
            <a:r>
              <a:rPr lang="nl-NL" baseline="0" dirty="0"/>
              <a:t> is om meer realistisch en meer functioneel te leren denken. Hierdoor verandert ook hoe je je erover voelt. </a:t>
            </a:r>
          </a:p>
          <a:p>
            <a:r>
              <a:rPr lang="nl-NL" baseline="0" dirty="0" err="1"/>
              <a:t>Bijv</a:t>
            </a:r>
            <a:r>
              <a:rPr lang="nl-NL" baseline="0" dirty="0"/>
              <a:t>: als je ‘s nachts in bed ligt en je hoort een hard geluid en denkt ‘dat is vast een inbreker’ </a:t>
            </a:r>
            <a:r>
              <a:rPr lang="nl-NL" baseline="0" dirty="0">
                <a:sym typeface="Wingdings" panose="05000000000000000000" pitchFamily="2" charset="2"/>
              </a:rPr>
              <a:t> dan voel je je waarschijnlijk angstig. Als je op zo’n moment denkt: ‘dat is vast de kat’, voel je je heel anders.</a:t>
            </a:r>
            <a:endParaRPr lang="nl-NL" baseline="0" dirty="0"/>
          </a:p>
          <a:p>
            <a:r>
              <a:rPr lang="nl-NL" baseline="0" dirty="0"/>
              <a:t>Anders leren denken is geen garantie voor goede slaap maar kan de kans om in slaap te vallen vergroten omdat men zich rustiger gaat voelen.</a:t>
            </a:r>
          </a:p>
          <a:p>
            <a:r>
              <a:rPr lang="nl-NL" baseline="0" dirty="0"/>
              <a:t>In de behandeling wordt geoefend met het anders formuleren van de gedachten (van ‘niet helpend’ naar ‘helpend’), zodat dit steeds </a:t>
            </a:r>
            <a:r>
              <a:rPr lang="nl-NL" baseline="0"/>
              <a:t>meer vanzelf gaat.  </a:t>
            </a:r>
            <a:endParaRPr lang="nl-NL" dirty="0"/>
          </a:p>
        </p:txBody>
      </p:sp>
    </p:spTree>
    <p:extLst>
      <p:ext uri="{BB962C8B-B14F-4D97-AF65-F5344CB8AC3E}">
        <p14:creationId xmlns:p14="http://schemas.microsoft.com/office/powerpoint/2010/main" val="2053182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a:extLst>
              <a:ext uri="{FF2B5EF4-FFF2-40B4-BE49-F238E27FC236}">
                <a16:creationId xmlns:a16="http://schemas.microsoft.com/office/drawing/2014/main" id="{851F03F5-AC09-0A24-C3BF-2FF58EE2665A}"/>
              </a:ext>
            </a:extLst>
          </p:cNvPr>
          <p:cNvSpPr>
            <a:spLocks noGrp="1" noRot="1" noChangeAspect="1" noChangeArrowheads="1" noTextEdit="1"/>
          </p:cNvSpPr>
          <p:nvPr>
            <p:ph type="sldImg"/>
          </p:nvPr>
        </p:nvSpPr>
        <p:spPr>
          <a:ln/>
        </p:spPr>
      </p:sp>
      <p:sp>
        <p:nvSpPr>
          <p:cNvPr id="51203" name="Tijdelijke aanduiding voor notities 2">
            <a:extLst>
              <a:ext uri="{FF2B5EF4-FFF2-40B4-BE49-F238E27FC236}">
                <a16:creationId xmlns:a16="http://schemas.microsoft.com/office/drawing/2014/main" id="{B739B5D0-415D-5230-4A01-1E82AB0D47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RTC: bieden CGT-i aan in een groep, aan de hand van het boek Slapeloosheid. O.a. Renate Arens geeft hier de training, net als in haar eigen praktijk</a:t>
            </a:r>
          </a:p>
          <a:p>
            <a:r>
              <a:rPr lang="nl-NL" altLang="nl-NL"/>
              <a:t>Mogelijk nog andere aanbieders</a:t>
            </a:r>
          </a:p>
          <a:p>
            <a:r>
              <a:rPr lang="nl-NL" altLang="nl-NL"/>
              <a:t>GGZ-aanbieders voeren CGT-i wel uit, maar niet als op zichzelfstaande behandeling; wel als onderdeel van bijv. behandeling van stemming of angst. </a:t>
            </a:r>
          </a:p>
          <a:p>
            <a:r>
              <a:rPr lang="nl-NL" altLang="nl-NL"/>
              <a:t>Slaapoefentherapie: bevat elementen van CGT-i. Zijn gespecialiseerde mensendieck- en cesar oefentherapeuten. </a:t>
            </a:r>
          </a:p>
          <a:p>
            <a:endParaRPr lang="nl-NL" altLang="nl-NL"/>
          </a:p>
          <a:p>
            <a:r>
              <a:rPr lang="nl-NL" altLang="nl-NL"/>
              <a:t>Werkafsprakenapp JBH: onder neurologie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a:extLst>
              <a:ext uri="{FF2B5EF4-FFF2-40B4-BE49-F238E27FC236}">
                <a16:creationId xmlns:a16="http://schemas.microsoft.com/office/drawing/2014/main" id="{144CAF94-C254-D1FB-6F33-262F37EE2C12}"/>
              </a:ext>
            </a:extLst>
          </p:cNvPr>
          <p:cNvSpPr>
            <a:spLocks noGrp="1" noRot="1" noChangeAspect="1" noChangeArrowheads="1" noTextEdit="1"/>
          </p:cNvSpPr>
          <p:nvPr>
            <p:ph type="sldImg"/>
          </p:nvPr>
        </p:nvSpPr>
        <p:spPr>
          <a:ln/>
        </p:spPr>
      </p:sp>
      <p:sp>
        <p:nvSpPr>
          <p:cNvPr id="49155" name="Tijdelijke aanduiding voor notities 2">
            <a:extLst>
              <a:ext uri="{FF2B5EF4-FFF2-40B4-BE49-F238E27FC236}">
                <a16:creationId xmlns:a16="http://schemas.microsoft.com/office/drawing/2014/main" id="{8FFA037E-B0EA-458B-25A0-78D472613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Fysiek en biologisch herstel</a:t>
            </a:r>
          </a:p>
          <a:p>
            <a:r>
              <a:rPr lang="nl-NL" dirty="0"/>
              <a:t>Reguleren van interne en fysieke processen</a:t>
            </a:r>
          </a:p>
          <a:p>
            <a:r>
              <a:rPr lang="nl-NL" dirty="0"/>
              <a:t>emotieregulatie</a:t>
            </a:r>
          </a:p>
        </p:txBody>
      </p:sp>
    </p:spTree>
    <p:extLst>
      <p:ext uri="{BB962C8B-B14F-4D97-AF65-F5344CB8AC3E}">
        <p14:creationId xmlns:p14="http://schemas.microsoft.com/office/powerpoint/2010/main" val="119195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Vermoeidheid )moe na inspanning) versus slaperigheid. Proces S = slaapdruk door langer wakker zijn, lijf en hoofd gebruiken. Proces C = </a:t>
            </a:r>
            <a:r>
              <a:rPr lang="nl-NL" dirty="0" err="1"/>
              <a:t>circadiane</a:t>
            </a:r>
            <a:r>
              <a:rPr lang="nl-NL" dirty="0"/>
              <a:t> ritme. Licht en donker, bioritme. </a:t>
            </a:r>
          </a:p>
        </p:txBody>
      </p:sp>
    </p:spTree>
    <p:extLst>
      <p:ext uri="{BB962C8B-B14F-4D97-AF65-F5344CB8AC3E}">
        <p14:creationId xmlns:p14="http://schemas.microsoft.com/office/powerpoint/2010/main" val="203722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Individuele verschillen; ochtend- en avondmensen.</a:t>
            </a:r>
            <a:r>
              <a:rPr lang="nl-NL" baseline="0" dirty="0"/>
              <a:t> </a:t>
            </a:r>
          </a:p>
          <a:p>
            <a:r>
              <a:rPr lang="nl-NL" baseline="0" dirty="0"/>
              <a:t>Jetlag en nachtdienst; verband met biologische klok. Soms </a:t>
            </a:r>
            <a:r>
              <a:rPr lang="nl-NL" baseline="0" dirty="0" err="1"/>
              <a:t>uberhaupt</a:t>
            </a:r>
            <a:r>
              <a:rPr lang="nl-NL" baseline="0" dirty="0"/>
              <a:t> verstoord. Door melatonine te resetten. </a:t>
            </a:r>
          </a:p>
          <a:p>
            <a:r>
              <a:rPr lang="nl-NL" baseline="0" dirty="0"/>
              <a:t>Invloed hormonen.</a:t>
            </a:r>
            <a:endParaRPr lang="nl-NL" dirty="0"/>
          </a:p>
        </p:txBody>
      </p:sp>
    </p:spTree>
    <p:extLst>
      <p:ext uri="{BB962C8B-B14F-4D97-AF65-F5344CB8AC3E}">
        <p14:creationId xmlns:p14="http://schemas.microsoft.com/office/powerpoint/2010/main" val="216470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Individuele verschillen; ochtend- en avondmensen.</a:t>
            </a:r>
            <a:r>
              <a:rPr lang="nl-NL" baseline="0" dirty="0"/>
              <a:t> </a:t>
            </a:r>
          </a:p>
          <a:p>
            <a:r>
              <a:rPr lang="nl-NL" baseline="0" dirty="0"/>
              <a:t>Jetlag en nachtdienst; verband met biologische klok. Soms </a:t>
            </a:r>
            <a:r>
              <a:rPr lang="nl-NL" baseline="0" dirty="0" err="1"/>
              <a:t>uberhaupt</a:t>
            </a:r>
            <a:r>
              <a:rPr lang="nl-NL" baseline="0" dirty="0"/>
              <a:t> verstoord. Door melatonine te resetten. </a:t>
            </a:r>
          </a:p>
          <a:p>
            <a:r>
              <a:rPr lang="nl-NL" baseline="0" dirty="0"/>
              <a:t>Invloed hormonen.</a:t>
            </a:r>
            <a:endParaRPr lang="nl-NL" dirty="0"/>
          </a:p>
        </p:txBody>
      </p:sp>
    </p:spTree>
    <p:extLst>
      <p:ext uri="{BB962C8B-B14F-4D97-AF65-F5344CB8AC3E}">
        <p14:creationId xmlns:p14="http://schemas.microsoft.com/office/powerpoint/2010/main" val="7154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Slaap is een rustperiode waarin je herstelt</a:t>
            </a:r>
            <a:r>
              <a:rPr lang="nl-NL" baseline="0" dirty="0"/>
              <a:t> van geestelijke en lichamelijke inspanning. Belangrijk balans te bereiken tussen de hoeveelheid energie die je overdag verbruikt en in de slaap opdoet. 24-uursgebeuren; gaat zowel om dag als nacht.</a:t>
            </a:r>
          </a:p>
          <a:p>
            <a:r>
              <a:rPr lang="nl-NL" baseline="0" dirty="0"/>
              <a:t>Cyclus van ongeveer 1,5 uur. 4-6 per nacht. </a:t>
            </a:r>
          </a:p>
          <a:p>
            <a:r>
              <a:rPr lang="nl-NL" baseline="0" dirty="0"/>
              <a:t>Diepe slaap met name in begin nacht; kernslaap. Meeste herstel. Tweede helft restslaap. </a:t>
            </a:r>
          </a:p>
          <a:p>
            <a:r>
              <a:rPr lang="nl-NL" baseline="0" dirty="0"/>
              <a:t>Lichte slaap/misperceptie: soms vallen mensen met een bepaalde gedachte in een lichte slaap en zakken ze niet door naar diepe slaap (zoals hier in het diagram op het einde van de nacht), dan slapen ze wel even maar schieten daar weer uit, met vaak dezelfde gedachte. Dit versterkt dan het gevoel dat men al die tijd heeft wakker gelegen. Tijdens lichte slaap dringen zintuiglijke prikkels nog wel (beperkt) door tot het bewustzijn, wat het gevoel kan versterken dat men volledig wakker is. </a:t>
            </a:r>
          </a:p>
        </p:txBody>
      </p:sp>
    </p:spTree>
    <p:extLst>
      <p:ext uri="{BB962C8B-B14F-4D97-AF65-F5344CB8AC3E}">
        <p14:creationId xmlns:p14="http://schemas.microsoft.com/office/powerpoint/2010/main" val="119195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869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a:extLst>
              <a:ext uri="{FF2B5EF4-FFF2-40B4-BE49-F238E27FC236}">
                <a16:creationId xmlns:a16="http://schemas.microsoft.com/office/drawing/2014/main" id="{DA58CF5B-1AEA-3EAF-1B8D-0C82FF7F7EE5}"/>
              </a:ext>
            </a:extLst>
          </p:cNvPr>
          <p:cNvSpPr>
            <a:spLocks noGrp="1" noRot="1" noChangeAspect="1" noChangeArrowheads="1" noTextEdit="1"/>
          </p:cNvSpPr>
          <p:nvPr>
            <p:ph type="sldImg"/>
          </p:nvPr>
        </p:nvSpPr>
        <p:spPr>
          <a:ln/>
        </p:spPr>
      </p:sp>
      <p:sp>
        <p:nvSpPr>
          <p:cNvPr id="53251" name="Tijdelijke aanduiding voor notities 2">
            <a:extLst>
              <a:ext uri="{FF2B5EF4-FFF2-40B4-BE49-F238E27FC236}">
                <a16:creationId xmlns:a16="http://schemas.microsoft.com/office/drawing/2014/main" id="{BA0A2FC4-8207-0041-3C5A-C5EE29C96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a:extLst>
              <a:ext uri="{FF2B5EF4-FFF2-40B4-BE49-F238E27FC236}">
                <a16:creationId xmlns:a16="http://schemas.microsoft.com/office/drawing/2014/main" id="{6C4E5E8F-F181-0601-6831-D4F95D3370F8}"/>
              </a:ext>
            </a:extLst>
          </p:cNvPr>
          <p:cNvSpPr>
            <a:spLocks noGrp="1" noRot="1" noChangeAspect="1" noChangeArrowheads="1" noTextEdit="1"/>
          </p:cNvSpPr>
          <p:nvPr>
            <p:ph type="sldImg"/>
          </p:nvPr>
        </p:nvSpPr>
        <p:spPr>
          <a:ln/>
        </p:spPr>
      </p:sp>
      <p:sp>
        <p:nvSpPr>
          <p:cNvPr id="55299" name="Tijdelijke aanduiding voor notities 2">
            <a:extLst>
              <a:ext uri="{FF2B5EF4-FFF2-40B4-BE49-F238E27FC236}">
                <a16:creationId xmlns:a16="http://schemas.microsoft.com/office/drawing/2014/main" id="{822183A3-E270-A66F-B3AA-E3F51B9FA5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104" name="Rectangle 8"/>
          <p:cNvSpPr>
            <a:spLocks noChangeArrowheads="1"/>
          </p:cNvSpPr>
          <p:nvPr userDrawn="1"/>
        </p:nvSpPr>
        <p:spPr bwMode="hidden">
          <a:xfrm>
            <a:off x="0" y="0"/>
            <a:ext cx="9144000" cy="1011238"/>
          </a:xfrm>
          <a:prstGeom prst="rect">
            <a:avLst/>
          </a:prstGeom>
          <a:solidFill>
            <a:schemeClr val="bg1"/>
          </a:solidFill>
          <a:ln w="9525">
            <a:noFill/>
            <a:miter lim="800000"/>
            <a:headEnd/>
            <a:tailEnd/>
          </a:ln>
          <a:effectLst/>
        </p:spPr>
        <p:txBody>
          <a:bodyPr wrap="none" anchor="ctr"/>
          <a:lstStyle/>
          <a:p>
            <a:endParaRPr lang="nl-NL"/>
          </a:p>
        </p:txBody>
      </p:sp>
      <p:sp>
        <p:nvSpPr>
          <p:cNvPr id="4098" name="Rectangle 2"/>
          <p:cNvSpPr>
            <a:spLocks noGrp="1" noChangeArrowheads="1"/>
          </p:cNvSpPr>
          <p:nvPr>
            <p:ph type="ctrTitle"/>
          </p:nvPr>
        </p:nvSpPr>
        <p:spPr>
          <a:xfrm>
            <a:off x="323850" y="2338388"/>
            <a:ext cx="8496300" cy="1219200"/>
          </a:xfrm>
        </p:spPr>
        <p:txBody>
          <a:bodyPr anchor="b"/>
          <a:lstStyle>
            <a:lvl1pPr algn="ctr">
              <a:defRPr sz="4000" b="1">
                <a:solidFill>
                  <a:schemeClr val="bg1"/>
                </a:solidFill>
              </a:defRPr>
            </a:lvl1pPr>
          </a:lstStyle>
          <a:p>
            <a:r>
              <a:rPr lang="nl-NL"/>
              <a:t>Klik om de stijl te bewerken</a:t>
            </a:r>
          </a:p>
        </p:txBody>
      </p:sp>
      <p:sp>
        <p:nvSpPr>
          <p:cNvPr id="4099" name="Rectangle 3"/>
          <p:cNvSpPr>
            <a:spLocks noGrp="1" noChangeArrowheads="1"/>
          </p:cNvSpPr>
          <p:nvPr>
            <p:ph type="subTitle" idx="1"/>
          </p:nvPr>
        </p:nvSpPr>
        <p:spPr>
          <a:xfrm>
            <a:off x="323850" y="3895725"/>
            <a:ext cx="8496300" cy="1079500"/>
          </a:xfrm>
        </p:spPr>
        <p:txBody>
          <a:bodyPr/>
          <a:lstStyle>
            <a:lvl1pPr marL="0" indent="0" algn="ctr">
              <a:buFontTx/>
              <a:buNone/>
              <a:defRPr sz="3200" i="1">
                <a:solidFill>
                  <a:schemeClr val="bg1"/>
                </a:solidFill>
              </a:defRPr>
            </a:lvl1pPr>
          </a:lstStyle>
          <a:p>
            <a:r>
              <a:rPr lang="nl-NL"/>
              <a:t>Klik om het opmaakprofiel van de modelondertitel te bewerken</a:t>
            </a:r>
          </a:p>
        </p:txBody>
      </p:sp>
      <p:sp>
        <p:nvSpPr>
          <p:cNvPr id="4100" name="Rectangle 4"/>
          <p:cNvSpPr>
            <a:spLocks noGrp="1" noChangeArrowheads="1"/>
          </p:cNvSpPr>
          <p:nvPr>
            <p:ph type="dt" sz="half" idx="2"/>
          </p:nvPr>
        </p:nvSpPr>
        <p:spPr>
          <a:xfrm>
            <a:off x="323850" y="6602413"/>
            <a:ext cx="1439863" cy="184150"/>
          </a:xfrm>
        </p:spPr>
        <p:txBody>
          <a:bodyPr/>
          <a:lstStyle>
            <a:lvl1pPr>
              <a:defRPr/>
            </a:lvl1pPr>
          </a:lstStyle>
          <a:p>
            <a:endParaRPr lang="nl-NL"/>
          </a:p>
        </p:txBody>
      </p:sp>
      <p:sp>
        <p:nvSpPr>
          <p:cNvPr id="4101" name="Rectangle 5"/>
          <p:cNvSpPr>
            <a:spLocks noGrp="1" noChangeArrowheads="1"/>
          </p:cNvSpPr>
          <p:nvPr>
            <p:ph type="ftr" sz="quarter" idx="3"/>
          </p:nvPr>
        </p:nvSpPr>
        <p:spPr>
          <a:xfrm>
            <a:off x="2085975" y="6602413"/>
            <a:ext cx="4970463" cy="184150"/>
          </a:xfrm>
        </p:spPr>
        <p:txBody>
          <a:bodyPr/>
          <a:lstStyle>
            <a:lvl1pPr>
              <a:defRPr/>
            </a:lvl1pPr>
          </a:lstStyle>
          <a:p>
            <a:endParaRPr lang="nl-NL"/>
          </a:p>
        </p:txBody>
      </p:sp>
      <p:sp>
        <p:nvSpPr>
          <p:cNvPr id="4102" name="Rectangle 6"/>
          <p:cNvSpPr>
            <a:spLocks noGrp="1" noChangeArrowheads="1"/>
          </p:cNvSpPr>
          <p:nvPr>
            <p:ph type="sldNum" sz="quarter" idx="4"/>
          </p:nvPr>
        </p:nvSpPr>
        <p:spPr>
          <a:xfrm>
            <a:off x="7380288" y="6602413"/>
            <a:ext cx="1439862" cy="184150"/>
          </a:xfrm>
        </p:spPr>
        <p:txBody>
          <a:bodyPr/>
          <a:lstStyle>
            <a:lvl1pPr>
              <a:defRPr/>
            </a:lvl1pPr>
          </a:lstStyle>
          <a:p>
            <a:fld id="{11E985C6-90DF-4830-8DF8-37F0BB8B2CE2}" type="slidenum">
              <a:rPr lang="nl-NL"/>
              <a:pPr/>
              <a:t>‹nr.›</a:t>
            </a:fld>
            <a:endParaRPr lang="nl-NL"/>
          </a:p>
        </p:txBody>
      </p:sp>
      <p:pic>
        <p:nvPicPr>
          <p:cNvPr id="4106" name="Picture 10" descr="P:\Jeroen Bosch Ziekenhuis\PowerPoint\_Internal\Images\JBZ_Small_C.gif"/>
          <p:cNvPicPr>
            <a:picLocks noChangeAspect="1" noChangeArrowheads="1"/>
          </p:cNvPicPr>
          <p:nvPr userDrawn="1"/>
        </p:nvPicPr>
        <p:blipFill>
          <a:blip r:embed="rId2" cstate="print"/>
          <a:srcRect/>
          <a:stretch>
            <a:fillRect/>
          </a:stretch>
        </p:blipFill>
        <p:spPr bwMode="auto">
          <a:xfrm>
            <a:off x="6607175" y="319088"/>
            <a:ext cx="2212975" cy="39052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00B9CA04-BEE0-4053-9685-2048860ECC16}"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96075" y="198438"/>
            <a:ext cx="2124075" cy="60134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23850" y="198438"/>
            <a:ext cx="6219825" cy="6013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E33900BB-837E-4AD1-84EB-A35343B814CC}"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450047F4-3B87-4AB4-8D24-AD6363521536}"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CD59881-5637-4C31-B6D5-1BA678C6D315}"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23850" y="1482725"/>
            <a:ext cx="4171950" cy="472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482725"/>
            <a:ext cx="4171950" cy="472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4B106FCD-52BC-4B4F-ACEB-A3E7004E6C56}"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232C06ED-BB2D-451B-B1C6-2017173C0D76}"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BA853665-8CDA-4158-8B74-B2040449DB3B}"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F89387A1-F5C2-4EDF-B6A3-3FBD9646E4B2}"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FF6F26B4-A215-499A-9F27-768FF7FF627F}"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F508C7B5-BF07-47A2-AE3F-EF30B998C684}"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98438"/>
            <a:ext cx="6076950" cy="974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het opmaakprofiel van de modeltitel te bewerken</a:t>
            </a:r>
          </a:p>
        </p:txBody>
      </p:sp>
      <p:sp>
        <p:nvSpPr>
          <p:cNvPr id="1027" name="Rectangle 3"/>
          <p:cNvSpPr>
            <a:spLocks noGrp="1" noChangeArrowheads="1"/>
          </p:cNvSpPr>
          <p:nvPr>
            <p:ph type="body" idx="1"/>
          </p:nvPr>
        </p:nvSpPr>
        <p:spPr bwMode="auto">
          <a:xfrm>
            <a:off x="323850" y="1482725"/>
            <a:ext cx="8496300" cy="4729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39" name="Rectangle 15"/>
          <p:cNvSpPr>
            <a:spLocks noChangeArrowheads="1"/>
          </p:cNvSpPr>
          <p:nvPr/>
        </p:nvSpPr>
        <p:spPr bwMode="hidden">
          <a:xfrm>
            <a:off x="0" y="6534150"/>
            <a:ext cx="9144000" cy="323850"/>
          </a:xfrm>
          <a:prstGeom prst="rect">
            <a:avLst/>
          </a:prstGeom>
          <a:solidFill>
            <a:schemeClr val="accent1"/>
          </a:solidFill>
          <a:ln w="9525">
            <a:noFill/>
            <a:miter lim="800000"/>
            <a:headEnd/>
            <a:tailEnd/>
          </a:ln>
          <a:effectLst/>
        </p:spPr>
        <p:txBody>
          <a:bodyPr wrap="none" anchor="ctr"/>
          <a:lstStyle/>
          <a:p>
            <a:endParaRPr lang="nl-NL"/>
          </a:p>
        </p:txBody>
      </p:sp>
      <p:sp>
        <p:nvSpPr>
          <p:cNvPr id="1028" name="Rectangle 4"/>
          <p:cNvSpPr>
            <a:spLocks noGrp="1" noChangeArrowheads="1"/>
          </p:cNvSpPr>
          <p:nvPr>
            <p:ph type="dt" sz="half" idx="2"/>
          </p:nvPr>
        </p:nvSpPr>
        <p:spPr bwMode="auto">
          <a:xfrm>
            <a:off x="323850" y="6602413"/>
            <a:ext cx="1439863" cy="1825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chemeClr val="bg1"/>
                </a:solidFill>
              </a:defRPr>
            </a:lvl1pPr>
          </a:lstStyle>
          <a:p>
            <a:endParaRPr lang="nl-NL"/>
          </a:p>
        </p:txBody>
      </p:sp>
      <p:sp>
        <p:nvSpPr>
          <p:cNvPr id="1029" name="Rectangle 5"/>
          <p:cNvSpPr>
            <a:spLocks noGrp="1" noChangeArrowheads="1"/>
          </p:cNvSpPr>
          <p:nvPr>
            <p:ph type="ftr" sz="quarter" idx="3"/>
          </p:nvPr>
        </p:nvSpPr>
        <p:spPr bwMode="auto">
          <a:xfrm>
            <a:off x="2085975" y="6602413"/>
            <a:ext cx="4970463" cy="1825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000">
                <a:solidFill>
                  <a:schemeClr val="bg1"/>
                </a:solidFill>
              </a:defRPr>
            </a:lvl1pPr>
          </a:lstStyle>
          <a:p>
            <a:endParaRPr lang="nl-NL"/>
          </a:p>
        </p:txBody>
      </p:sp>
      <p:sp>
        <p:nvSpPr>
          <p:cNvPr id="1030" name="Rectangle 6"/>
          <p:cNvSpPr>
            <a:spLocks noGrp="1" noChangeArrowheads="1"/>
          </p:cNvSpPr>
          <p:nvPr>
            <p:ph type="sldNum" sz="quarter" idx="4"/>
          </p:nvPr>
        </p:nvSpPr>
        <p:spPr bwMode="auto">
          <a:xfrm>
            <a:off x="7380288" y="6602413"/>
            <a:ext cx="1439862" cy="1825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chemeClr val="bg1"/>
                </a:solidFill>
              </a:defRPr>
            </a:lvl1pPr>
          </a:lstStyle>
          <a:p>
            <a:fld id="{3851D414-B738-4524-8A41-DE7583218B20}" type="slidenum">
              <a:rPr lang="nl-NL"/>
              <a:pPr/>
              <a:t>‹nr.›</a:t>
            </a:fld>
            <a:endParaRPr lang="nl-NL"/>
          </a:p>
        </p:txBody>
      </p:sp>
      <p:pic>
        <p:nvPicPr>
          <p:cNvPr id="1041" name="Picture 17" descr="P:\Jeroen Bosch Ziekenhuis\PowerPoint\_Internal\Images\JBZ_Small_C.gif"/>
          <p:cNvPicPr>
            <a:picLocks noChangeAspect="1" noChangeArrowheads="1"/>
          </p:cNvPicPr>
          <p:nvPr/>
        </p:nvPicPr>
        <p:blipFill>
          <a:blip r:embed="rId13" cstate="print"/>
          <a:srcRect/>
          <a:stretch>
            <a:fillRect/>
          </a:stretch>
        </p:blipFill>
        <p:spPr bwMode="auto">
          <a:xfrm>
            <a:off x="6607175" y="319088"/>
            <a:ext cx="2212975" cy="3905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23850" indent="-323850" algn="l" rtl="0" eaLnBrk="1" fontAlgn="base" hangingPunct="1">
        <a:spcBef>
          <a:spcPct val="20000"/>
        </a:spcBef>
        <a:spcAft>
          <a:spcPct val="0"/>
        </a:spcAft>
        <a:buClr>
          <a:schemeClr val="bg2"/>
        </a:buClr>
        <a:buChar char="•"/>
        <a:defRPr sz="2000">
          <a:solidFill>
            <a:schemeClr val="tx1"/>
          </a:solidFill>
          <a:latin typeface="+mn-lt"/>
          <a:ea typeface="+mn-ea"/>
          <a:cs typeface="+mn-cs"/>
        </a:defRPr>
      </a:lvl1pPr>
      <a:lvl2pPr marL="647700" indent="-323850" algn="l" rtl="0" eaLnBrk="1" fontAlgn="base" hangingPunct="1">
        <a:spcBef>
          <a:spcPct val="20000"/>
        </a:spcBef>
        <a:spcAft>
          <a:spcPct val="0"/>
        </a:spcAft>
        <a:buClr>
          <a:schemeClr val="bg2"/>
        </a:buClr>
        <a:buChar char="-"/>
        <a:defRPr sz="2000">
          <a:solidFill>
            <a:schemeClr val="tx1"/>
          </a:solidFill>
          <a:latin typeface="+mn-lt"/>
        </a:defRPr>
      </a:lvl2pPr>
      <a:lvl3pPr marL="971550" indent="-323850" algn="l" rtl="0" eaLnBrk="1" fontAlgn="base" hangingPunct="1">
        <a:spcBef>
          <a:spcPct val="20000"/>
        </a:spcBef>
        <a:spcAft>
          <a:spcPct val="0"/>
        </a:spcAft>
        <a:buClr>
          <a:schemeClr val="bg2"/>
        </a:buClr>
        <a:buChar char="•"/>
        <a:defRPr sz="2000">
          <a:solidFill>
            <a:schemeClr val="tx1"/>
          </a:solidFill>
          <a:latin typeface="+mn-lt"/>
        </a:defRPr>
      </a:lvl3pPr>
      <a:lvl4pPr marL="1295400" indent="-323850" algn="l" rtl="0" eaLnBrk="1" fontAlgn="base" hangingPunct="1">
        <a:spcBef>
          <a:spcPct val="20000"/>
        </a:spcBef>
        <a:spcAft>
          <a:spcPct val="0"/>
        </a:spcAft>
        <a:buClr>
          <a:schemeClr val="bg2"/>
        </a:buClr>
        <a:buChar char="-"/>
        <a:defRPr sz="2000">
          <a:solidFill>
            <a:schemeClr val="tx1"/>
          </a:solidFill>
          <a:latin typeface="+mn-lt"/>
        </a:defRPr>
      </a:lvl4pPr>
      <a:lvl5pPr marL="1619250" indent="-323850" algn="l" rtl="0" eaLnBrk="1" fontAlgn="base" hangingPunct="1">
        <a:spcBef>
          <a:spcPct val="20000"/>
        </a:spcBef>
        <a:spcAft>
          <a:spcPct val="0"/>
        </a:spcAft>
        <a:buClr>
          <a:schemeClr val="bg2"/>
        </a:buClr>
        <a:buChar char="•"/>
        <a:defRPr sz="2000">
          <a:solidFill>
            <a:schemeClr val="tx1"/>
          </a:solidFill>
          <a:latin typeface="+mn-lt"/>
        </a:defRPr>
      </a:lvl5pPr>
      <a:lvl6pPr marL="2076450" indent="-323850" algn="l" rtl="0" eaLnBrk="1" fontAlgn="base" hangingPunct="1">
        <a:spcBef>
          <a:spcPct val="20000"/>
        </a:spcBef>
        <a:spcAft>
          <a:spcPct val="0"/>
        </a:spcAft>
        <a:buClr>
          <a:schemeClr val="bg2"/>
        </a:buClr>
        <a:buChar char="•"/>
        <a:defRPr sz="2000">
          <a:solidFill>
            <a:schemeClr val="tx1"/>
          </a:solidFill>
          <a:latin typeface="+mn-lt"/>
        </a:defRPr>
      </a:lvl6pPr>
      <a:lvl7pPr marL="2533650" indent="-323850" algn="l" rtl="0" eaLnBrk="1" fontAlgn="base" hangingPunct="1">
        <a:spcBef>
          <a:spcPct val="20000"/>
        </a:spcBef>
        <a:spcAft>
          <a:spcPct val="0"/>
        </a:spcAft>
        <a:buClr>
          <a:schemeClr val="bg2"/>
        </a:buClr>
        <a:buChar char="•"/>
        <a:defRPr sz="2000">
          <a:solidFill>
            <a:schemeClr val="tx1"/>
          </a:solidFill>
          <a:latin typeface="+mn-lt"/>
        </a:defRPr>
      </a:lvl7pPr>
      <a:lvl8pPr marL="2990850" indent="-323850" algn="l" rtl="0" eaLnBrk="1" fontAlgn="base" hangingPunct="1">
        <a:spcBef>
          <a:spcPct val="20000"/>
        </a:spcBef>
        <a:spcAft>
          <a:spcPct val="0"/>
        </a:spcAft>
        <a:buClr>
          <a:schemeClr val="bg2"/>
        </a:buClr>
        <a:buChar char="•"/>
        <a:defRPr sz="2000">
          <a:solidFill>
            <a:schemeClr val="tx1"/>
          </a:solidFill>
          <a:latin typeface="+mn-lt"/>
        </a:defRPr>
      </a:lvl8pPr>
      <a:lvl9pPr marL="3448050" indent="-323850" algn="l" rtl="0" eaLnBrk="1" fontAlgn="base" hangingPunct="1">
        <a:spcBef>
          <a:spcPct val="20000"/>
        </a:spcBef>
        <a:spcAft>
          <a:spcPct val="0"/>
        </a:spcAft>
        <a:buClr>
          <a:schemeClr val="bg2"/>
        </a:buClr>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rger538HTAhVBnBQKHbF9A5wQjRwIBw&amp;url=http://www.psychologenhilversum.nl/index.php?25&amp;psig=AFQjCNHVNxfmVR3Dhr-pSgxnCh827GpHNQ&amp;ust=149328330161276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Jeroen Bosch Ziekenhuis\PowerPoint\_Internal\Images\Welcome_Cropped.jpg"/>
          <p:cNvPicPr>
            <a:picLocks noChangeAspect="1" noChangeArrowheads="1"/>
          </p:cNvPicPr>
          <p:nvPr/>
        </p:nvPicPr>
        <p:blipFill>
          <a:blip r:embed="rId2" cstate="print"/>
          <a:srcRect/>
          <a:stretch>
            <a:fillRect/>
          </a:stretch>
        </p:blipFill>
        <p:spPr bwMode="auto">
          <a:xfrm>
            <a:off x="0" y="3429000"/>
            <a:ext cx="9144000" cy="3429000"/>
          </a:xfrm>
          <a:prstGeom prst="rect">
            <a:avLst/>
          </a:prstGeom>
          <a:noFill/>
        </p:spPr>
      </p:pic>
      <p:pic>
        <p:nvPicPr>
          <p:cNvPr id="3079" name="Picture 7" descr="P:\Jeroen Bosch Ziekenhuis\PowerPoint\_Internal\Images\JBZ_Large_C.gif"/>
          <p:cNvPicPr>
            <a:picLocks noChangeAspect="1" noChangeArrowheads="1"/>
          </p:cNvPicPr>
          <p:nvPr/>
        </p:nvPicPr>
        <p:blipFill>
          <a:blip r:embed="rId3" cstate="print"/>
          <a:srcRect/>
          <a:stretch>
            <a:fillRect/>
          </a:stretch>
        </p:blipFill>
        <p:spPr bwMode="auto">
          <a:xfrm>
            <a:off x="1420813" y="1154113"/>
            <a:ext cx="6297612" cy="1116012"/>
          </a:xfrm>
          <a:prstGeom prst="rect">
            <a:avLst/>
          </a:prstGeom>
          <a:noFill/>
        </p:spPr>
      </p:pic>
      <p:sp>
        <p:nvSpPr>
          <p:cNvPr id="2" name="Tekstvak 1">
            <a:extLst>
              <a:ext uri="{FF2B5EF4-FFF2-40B4-BE49-F238E27FC236}">
                <a16:creationId xmlns:a16="http://schemas.microsoft.com/office/drawing/2014/main" id="{175DBDA9-BAD3-36D0-DA96-843A8DED4745}"/>
              </a:ext>
            </a:extLst>
          </p:cNvPr>
          <p:cNvSpPr txBox="1"/>
          <p:nvPr/>
        </p:nvSpPr>
        <p:spPr>
          <a:xfrm>
            <a:off x="1389063" y="5373688"/>
            <a:ext cx="6135687" cy="954107"/>
          </a:xfrm>
          <a:prstGeom prst="rect">
            <a:avLst/>
          </a:prstGeom>
          <a:solidFill>
            <a:schemeClr val="accent1"/>
          </a:solidFill>
        </p:spPr>
        <p:txBody>
          <a:bodyPr>
            <a:spAutoFit/>
          </a:bodyPr>
          <a:lstStyle/>
          <a:p>
            <a:pPr algn="ctr">
              <a:defRPr/>
            </a:pPr>
            <a:r>
              <a:rPr lang="nl-NL" sz="2000" b="1" dirty="0">
                <a:solidFill>
                  <a:schemeClr val="bg1"/>
                </a:solidFill>
              </a:rPr>
              <a:t>Informatieavond MS, 21 maart 2024</a:t>
            </a:r>
          </a:p>
          <a:p>
            <a:pPr algn="ctr">
              <a:defRPr/>
            </a:pPr>
            <a:r>
              <a:rPr lang="nl-NL" sz="1800" b="1" i="1" dirty="0">
                <a:solidFill>
                  <a:schemeClr val="tx2">
                    <a:lumMod val="60000"/>
                    <a:lumOff val="40000"/>
                  </a:schemeClr>
                </a:solidFill>
              </a:rPr>
              <a:t>Meike Holleman</a:t>
            </a:r>
          </a:p>
          <a:p>
            <a:pPr algn="ctr">
              <a:defRPr/>
            </a:pPr>
            <a:r>
              <a:rPr lang="nl-NL" sz="1800" b="1" i="1" dirty="0">
                <a:solidFill>
                  <a:schemeClr val="tx2">
                    <a:lumMod val="60000"/>
                    <a:lumOff val="40000"/>
                  </a:schemeClr>
                </a:solidFill>
              </a:rPr>
              <a:t>Klinisch neuropsycholoog, JBZ</a:t>
            </a:r>
            <a:endParaRPr lang="nl-NL" sz="2000" b="1" i="1" dirty="0">
              <a:solidFill>
                <a:schemeClr val="tx2">
                  <a:lumMod val="60000"/>
                  <a:lumOff val="40000"/>
                </a:schemeClr>
              </a:solidFill>
            </a:endParaRPr>
          </a:p>
        </p:txBody>
      </p:sp>
      <p:sp>
        <p:nvSpPr>
          <p:cNvPr id="4" name="Tekstvak 3">
            <a:extLst>
              <a:ext uri="{FF2B5EF4-FFF2-40B4-BE49-F238E27FC236}">
                <a16:creationId xmlns:a16="http://schemas.microsoft.com/office/drawing/2014/main" id="{313F0EE9-2D0F-FC97-81FF-3B88CC68581B}"/>
              </a:ext>
            </a:extLst>
          </p:cNvPr>
          <p:cNvSpPr txBox="1"/>
          <p:nvPr/>
        </p:nvSpPr>
        <p:spPr>
          <a:xfrm>
            <a:off x="3019896" y="3860870"/>
            <a:ext cx="3099445" cy="707886"/>
          </a:xfrm>
          <a:prstGeom prst="rect">
            <a:avLst/>
          </a:prstGeom>
          <a:solidFill>
            <a:schemeClr val="tx2"/>
          </a:solidFill>
        </p:spPr>
        <p:txBody>
          <a:bodyPr wrap="square">
            <a:spAutoFit/>
          </a:bodyPr>
          <a:lstStyle/>
          <a:p>
            <a:pPr algn="ctr">
              <a:defRPr/>
            </a:pPr>
            <a:r>
              <a:rPr lang="nl-NL" sz="4000" b="1" dirty="0">
                <a:solidFill>
                  <a:schemeClr val="bg1">
                    <a:lumMod val="95000"/>
                  </a:schemeClr>
                </a:solidFill>
              </a:rPr>
              <a:t>Slaap (&amp; 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6A005-95F0-AE2F-FB96-9BC5369034FD}"/>
              </a:ext>
            </a:extLst>
          </p:cNvPr>
          <p:cNvSpPr>
            <a:spLocks noGrp="1"/>
          </p:cNvSpPr>
          <p:nvPr>
            <p:ph type="title"/>
          </p:nvPr>
        </p:nvSpPr>
        <p:spPr>
          <a:xfrm>
            <a:off x="467544" y="428469"/>
            <a:ext cx="6076950" cy="974725"/>
          </a:xfrm>
        </p:spPr>
        <p:txBody>
          <a:bodyPr/>
          <a:lstStyle/>
          <a:p>
            <a:r>
              <a:rPr lang="nl-NL" b="1" dirty="0"/>
              <a:t>Slaap en MS</a:t>
            </a:r>
          </a:p>
        </p:txBody>
      </p:sp>
      <p:sp>
        <p:nvSpPr>
          <p:cNvPr id="3" name="Tijdelijke aanduiding voor inhoud 2">
            <a:extLst>
              <a:ext uri="{FF2B5EF4-FFF2-40B4-BE49-F238E27FC236}">
                <a16:creationId xmlns:a16="http://schemas.microsoft.com/office/drawing/2014/main" id="{46B1283D-9972-2675-63F6-5A722A5B97C1}"/>
              </a:ext>
            </a:extLst>
          </p:cNvPr>
          <p:cNvSpPr>
            <a:spLocks noGrp="1"/>
          </p:cNvSpPr>
          <p:nvPr>
            <p:ph idx="1"/>
          </p:nvPr>
        </p:nvSpPr>
        <p:spPr>
          <a:xfrm>
            <a:off x="323850" y="1863988"/>
            <a:ext cx="8496300" cy="4229308"/>
          </a:xfrm>
        </p:spPr>
        <p:txBody>
          <a:bodyPr numCol="2"/>
          <a:lstStyle/>
          <a:p>
            <a:pPr marL="0" indent="0">
              <a:buNone/>
            </a:pPr>
            <a:endParaRPr lang="nl-NL" sz="2400" b="1" dirty="0">
              <a:solidFill>
                <a:schemeClr val="tx2">
                  <a:lumMod val="75000"/>
                </a:schemeClr>
              </a:solidFill>
            </a:endParaRPr>
          </a:p>
          <a:p>
            <a:r>
              <a:rPr lang="nl-NL" sz="2400" b="1" dirty="0">
                <a:solidFill>
                  <a:schemeClr val="tx2">
                    <a:lumMod val="75000"/>
                  </a:schemeClr>
                </a:solidFill>
              </a:rPr>
              <a:t>Fysiek</a:t>
            </a:r>
          </a:p>
          <a:p>
            <a:pPr lvl="1"/>
            <a:r>
              <a:rPr lang="nl-NL" sz="2400" dirty="0"/>
              <a:t>Pijn, spasmen</a:t>
            </a:r>
          </a:p>
          <a:p>
            <a:pPr lvl="1"/>
            <a:r>
              <a:rPr lang="nl-NL" sz="2400" dirty="0"/>
              <a:t>Rusteloosheid/beweging</a:t>
            </a:r>
          </a:p>
          <a:p>
            <a:pPr lvl="1"/>
            <a:r>
              <a:rPr lang="nl-NL" sz="2400" dirty="0"/>
              <a:t>Overprikkeling</a:t>
            </a:r>
          </a:p>
          <a:p>
            <a:pPr lvl="1"/>
            <a:r>
              <a:rPr lang="nl-NL" sz="2400" dirty="0"/>
              <a:t>Continentieproblemen</a:t>
            </a:r>
          </a:p>
          <a:p>
            <a:pPr lvl="1"/>
            <a:r>
              <a:rPr lang="nl-NL" sz="2400" dirty="0"/>
              <a:t>Bijwerkingen van medicatie</a:t>
            </a:r>
          </a:p>
          <a:p>
            <a:pPr lvl="1"/>
            <a:r>
              <a:rPr lang="nl-NL" sz="2400" dirty="0"/>
              <a:t>Slaapapneu</a:t>
            </a:r>
          </a:p>
          <a:p>
            <a:endParaRPr lang="nl-NL" sz="2400" b="1" dirty="0">
              <a:solidFill>
                <a:schemeClr val="tx2">
                  <a:lumMod val="75000"/>
                </a:schemeClr>
              </a:solidFill>
            </a:endParaRPr>
          </a:p>
          <a:p>
            <a:pPr marL="0" indent="0">
              <a:buNone/>
            </a:pPr>
            <a:endParaRPr lang="nl-NL" sz="2400" b="1" dirty="0">
              <a:solidFill>
                <a:schemeClr val="tx2">
                  <a:lumMod val="75000"/>
                </a:schemeClr>
              </a:solidFill>
            </a:endParaRPr>
          </a:p>
          <a:p>
            <a:r>
              <a:rPr lang="nl-NL" sz="2400" b="1" dirty="0">
                <a:solidFill>
                  <a:schemeClr val="tx2">
                    <a:lumMod val="75000"/>
                  </a:schemeClr>
                </a:solidFill>
              </a:rPr>
              <a:t>Emotioneel/cognitief</a:t>
            </a:r>
          </a:p>
          <a:p>
            <a:pPr lvl="1"/>
            <a:r>
              <a:rPr lang="nl-NL" sz="2400" dirty="0"/>
              <a:t>Somberheid</a:t>
            </a:r>
          </a:p>
          <a:p>
            <a:pPr lvl="1"/>
            <a:r>
              <a:rPr lang="nl-NL" sz="2400" dirty="0"/>
              <a:t>Onzekerheid, stress en angst</a:t>
            </a:r>
          </a:p>
          <a:p>
            <a:pPr lvl="1"/>
            <a:r>
              <a:rPr lang="nl-NL" sz="2400" dirty="0"/>
              <a:t>Overprikkeling</a:t>
            </a:r>
          </a:p>
          <a:p>
            <a:pPr lvl="1"/>
            <a:endParaRPr lang="nl-NL" sz="2400" b="1" dirty="0">
              <a:solidFill>
                <a:schemeClr val="tx2">
                  <a:lumMod val="75000"/>
                </a:schemeClr>
              </a:solidFill>
            </a:endParaRPr>
          </a:p>
          <a:p>
            <a:r>
              <a:rPr lang="nl-NL" sz="2400" b="1" dirty="0">
                <a:solidFill>
                  <a:schemeClr val="tx2">
                    <a:lumMod val="75000"/>
                  </a:schemeClr>
                </a:solidFill>
              </a:rPr>
              <a:t>Leefstijl/gedrag</a:t>
            </a:r>
          </a:p>
          <a:p>
            <a:pPr lvl="1"/>
            <a:r>
              <a:rPr lang="nl-NL" sz="2400" dirty="0"/>
              <a:t>Minder activiteit overdag</a:t>
            </a:r>
          </a:p>
          <a:p>
            <a:pPr lvl="1"/>
            <a:r>
              <a:rPr lang="nl-NL" sz="2400" dirty="0"/>
              <a:t>Over grenzen gaan</a:t>
            </a:r>
          </a:p>
        </p:txBody>
      </p:sp>
      <p:sp>
        <p:nvSpPr>
          <p:cNvPr id="4" name="Tekstvak 3">
            <a:extLst>
              <a:ext uri="{FF2B5EF4-FFF2-40B4-BE49-F238E27FC236}">
                <a16:creationId xmlns:a16="http://schemas.microsoft.com/office/drawing/2014/main" id="{F5D9939E-B7FC-434E-37A8-770ACF76AF0F}"/>
              </a:ext>
            </a:extLst>
          </p:cNvPr>
          <p:cNvSpPr txBox="1"/>
          <p:nvPr/>
        </p:nvSpPr>
        <p:spPr>
          <a:xfrm>
            <a:off x="1475656" y="1556792"/>
            <a:ext cx="5509713" cy="523220"/>
          </a:xfrm>
          <a:prstGeom prst="rect">
            <a:avLst/>
          </a:prstGeom>
          <a:noFill/>
        </p:spPr>
        <p:txBody>
          <a:bodyPr wrap="none" rtlCol="0">
            <a:spAutoFit/>
          </a:bodyPr>
          <a:lstStyle/>
          <a:p>
            <a:r>
              <a:rPr lang="nl-NL" sz="2800" b="1" dirty="0">
                <a:solidFill>
                  <a:schemeClr val="accent1">
                    <a:lumMod val="75000"/>
                  </a:schemeClr>
                </a:solidFill>
              </a:rPr>
              <a:t>MS geeft stoorfactoren </a:t>
            </a:r>
            <a:r>
              <a:rPr lang="nl-NL" sz="2800" b="1" dirty="0">
                <a:solidFill>
                  <a:schemeClr val="accent1">
                    <a:lumMod val="75000"/>
                  </a:schemeClr>
                </a:solidFill>
                <a:sym typeface="Wingdings" pitchFamily="2" charset="2"/>
              </a:rPr>
              <a:t> insomnie</a:t>
            </a:r>
            <a:endParaRPr lang="nl-NL" sz="2800" b="1" dirty="0">
              <a:solidFill>
                <a:schemeClr val="accent1">
                  <a:lumMod val="75000"/>
                </a:schemeClr>
              </a:solidFill>
            </a:endParaRPr>
          </a:p>
        </p:txBody>
      </p:sp>
    </p:spTree>
    <p:extLst>
      <p:ext uri="{BB962C8B-B14F-4D97-AF65-F5344CB8AC3E}">
        <p14:creationId xmlns:p14="http://schemas.microsoft.com/office/powerpoint/2010/main" val="202408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Gratis afbeelding: ochtend dauw, gras, weide, plant, hemel, zon, landschap,  zomer">
            <a:extLst>
              <a:ext uri="{FF2B5EF4-FFF2-40B4-BE49-F238E27FC236}">
                <a16:creationId xmlns:a16="http://schemas.microsoft.com/office/drawing/2014/main" id="{ECFB0553-0980-1C12-559D-FB71D7BBB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711200"/>
            <a:ext cx="84963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el 1">
            <a:extLst>
              <a:ext uri="{FF2B5EF4-FFF2-40B4-BE49-F238E27FC236}">
                <a16:creationId xmlns:a16="http://schemas.microsoft.com/office/drawing/2014/main" id="{DB2C7FD2-6034-E4F9-6D5D-CF878DC90076}"/>
              </a:ext>
            </a:extLst>
          </p:cNvPr>
          <p:cNvSpPr>
            <a:spLocks noGrp="1" noChangeArrowheads="1"/>
          </p:cNvSpPr>
          <p:nvPr>
            <p:ph type="title"/>
          </p:nvPr>
        </p:nvSpPr>
        <p:spPr/>
        <p:txBody>
          <a:bodyPr/>
          <a:lstStyle/>
          <a:p>
            <a:r>
              <a:rPr lang="nl-NL" altLang="nl-NL" b="1" dirty="0" err="1"/>
              <a:t>Slaaphygiëneadviezen</a:t>
            </a:r>
            <a:r>
              <a:rPr lang="nl-NL" altLang="nl-NL" b="1" dirty="0"/>
              <a:t>: overdag</a:t>
            </a:r>
          </a:p>
        </p:txBody>
      </p:sp>
      <p:sp>
        <p:nvSpPr>
          <p:cNvPr id="52228" name="Tijdelijke aanduiding voor inhoud 3">
            <a:extLst>
              <a:ext uri="{FF2B5EF4-FFF2-40B4-BE49-F238E27FC236}">
                <a16:creationId xmlns:a16="http://schemas.microsoft.com/office/drawing/2014/main" id="{483CA7FD-F5ED-75BE-7064-2A47A65581A3}"/>
              </a:ext>
            </a:extLst>
          </p:cNvPr>
          <p:cNvSpPr>
            <a:spLocks noGrp="1" noChangeArrowheads="1"/>
          </p:cNvSpPr>
          <p:nvPr>
            <p:ph idx="1"/>
          </p:nvPr>
        </p:nvSpPr>
        <p:spPr/>
        <p:txBody>
          <a:bodyPr/>
          <a:lstStyle/>
          <a:p>
            <a:r>
              <a:rPr lang="nl-NL" altLang="nl-NL" dirty="0">
                <a:solidFill>
                  <a:schemeClr val="accent1"/>
                </a:solidFill>
              </a:rPr>
              <a:t>Ontbijt in de ochtend en begin de dag met voldoende licht</a:t>
            </a:r>
          </a:p>
          <a:p>
            <a:r>
              <a:rPr lang="nl-NL" altLang="nl-NL" dirty="0">
                <a:solidFill>
                  <a:schemeClr val="accent1"/>
                </a:solidFill>
              </a:rPr>
              <a:t>Beweeg bij voorkeur minimaal 30 minuten per dag, het liefst buiten</a:t>
            </a:r>
          </a:p>
          <a:p>
            <a:r>
              <a:rPr lang="nl-NL" altLang="nl-NL" dirty="0">
                <a:solidFill>
                  <a:schemeClr val="accent1"/>
                </a:solidFill>
              </a:rPr>
              <a:t>Wissel in- en ontspanning af</a:t>
            </a:r>
          </a:p>
          <a:p>
            <a:r>
              <a:rPr lang="nl-NL" altLang="nl-NL" dirty="0">
                <a:solidFill>
                  <a:schemeClr val="accent1"/>
                </a:solidFill>
              </a:rPr>
              <a:t>Bouw rustmomenten in</a:t>
            </a:r>
          </a:p>
          <a:p>
            <a:r>
              <a:rPr lang="nl-NL" altLang="nl-NL" dirty="0">
                <a:solidFill>
                  <a:schemeClr val="accent1"/>
                </a:solidFill>
              </a:rPr>
              <a:t>Vermijd slapen overdag (tenzij…)</a:t>
            </a:r>
          </a:p>
        </p:txBody>
      </p:sp>
      <p:sp>
        <p:nvSpPr>
          <p:cNvPr id="52229" name="Tekstvak 1">
            <a:extLst>
              <a:ext uri="{FF2B5EF4-FFF2-40B4-BE49-F238E27FC236}">
                <a16:creationId xmlns:a16="http://schemas.microsoft.com/office/drawing/2014/main" id="{19A9B130-B0BA-FF03-C7F7-97AB3F0A7F3E}"/>
              </a:ext>
            </a:extLst>
          </p:cNvPr>
          <p:cNvSpPr txBox="1">
            <a:spLocks noChangeArrowheads="1"/>
          </p:cNvSpPr>
          <p:nvPr/>
        </p:nvSpPr>
        <p:spPr bwMode="auto">
          <a:xfrm>
            <a:off x="323850" y="6524625"/>
            <a:ext cx="8640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a:r>
              <a:rPr lang="nl-NL" altLang="nl-NL" sz="1400">
                <a:solidFill>
                  <a:schemeClr val="bg1"/>
                </a:solidFill>
              </a:rPr>
              <a:t>Uit: Behandeling van langdurige slapeloosheid, handleiding voor therapeuten. Verbeek&amp; van de Laar,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id="{39F6BB02-54C2-69B9-F6D2-C719C2828E7F}"/>
              </a:ext>
            </a:extLst>
          </p:cNvPr>
          <p:cNvSpPr>
            <a:spLocks noGrp="1" noChangeArrowheads="1"/>
          </p:cNvSpPr>
          <p:nvPr>
            <p:ph type="title"/>
          </p:nvPr>
        </p:nvSpPr>
        <p:spPr/>
        <p:txBody>
          <a:bodyPr/>
          <a:lstStyle/>
          <a:p>
            <a:r>
              <a:rPr lang="nl-NL" altLang="nl-NL" b="1" dirty="0" err="1"/>
              <a:t>Slaaphygiëneadviezen</a:t>
            </a:r>
            <a:r>
              <a:rPr lang="nl-NL" altLang="nl-NL" b="1" dirty="0"/>
              <a:t>: ‘s avonds</a:t>
            </a:r>
          </a:p>
        </p:txBody>
      </p:sp>
      <p:sp>
        <p:nvSpPr>
          <p:cNvPr id="54275" name="Tijdelijke aanduiding voor inhoud 3">
            <a:extLst>
              <a:ext uri="{FF2B5EF4-FFF2-40B4-BE49-F238E27FC236}">
                <a16:creationId xmlns:a16="http://schemas.microsoft.com/office/drawing/2014/main" id="{A358583E-D4C8-BCC2-9911-C8333EA790FE}"/>
              </a:ext>
            </a:extLst>
          </p:cNvPr>
          <p:cNvSpPr>
            <a:spLocks noGrp="1" noChangeArrowheads="1"/>
          </p:cNvSpPr>
          <p:nvPr>
            <p:ph idx="1"/>
          </p:nvPr>
        </p:nvSpPr>
        <p:spPr/>
        <p:txBody>
          <a:bodyPr/>
          <a:lstStyle/>
          <a:p>
            <a:r>
              <a:rPr lang="nl-NL" altLang="nl-NL"/>
              <a:t>Eet niet te veel voor het slapen, maar ga ook niet met trek naar bed</a:t>
            </a:r>
          </a:p>
          <a:p>
            <a:r>
              <a:rPr lang="nl-NL" altLang="nl-NL"/>
              <a:t>Ontspan voor het slapen gaan: dag afbouwen, licht dimmen</a:t>
            </a:r>
          </a:p>
          <a:p>
            <a:r>
              <a:rPr lang="nl-NL" altLang="nl-NL"/>
              <a:t>Sport niet minder dan een uur voor het slapen gaan</a:t>
            </a:r>
          </a:p>
          <a:p>
            <a:r>
              <a:rPr lang="nl-NL" altLang="nl-NL"/>
              <a:t>Voorkom piekeren: neem een moment om de dag te overdenken</a:t>
            </a:r>
          </a:p>
          <a:p>
            <a:r>
              <a:rPr lang="nl-NL" altLang="nl-NL"/>
              <a:t>Stop schermgebruik (ook tv) 1-2 uur voor bedtijd</a:t>
            </a:r>
          </a:p>
          <a:p>
            <a:r>
              <a:rPr lang="nl-NL" altLang="nl-NL"/>
              <a:t>Neem een bad of douche enige tijd voor het slapen gaan</a:t>
            </a:r>
          </a:p>
          <a:p>
            <a:r>
              <a:rPr lang="nl-NL" altLang="nl-NL"/>
              <a:t>Vermijd cafeïne na 18.00</a:t>
            </a:r>
          </a:p>
          <a:p>
            <a:r>
              <a:rPr lang="nl-NL" altLang="nl-NL"/>
              <a:t>Drink bij voorkeur geen alcohol</a:t>
            </a:r>
          </a:p>
          <a:p>
            <a:endParaRPr lang="nl-NL" altLang="nl-NL"/>
          </a:p>
        </p:txBody>
      </p:sp>
      <p:pic>
        <p:nvPicPr>
          <p:cNvPr id="54276" name="Picture 4" descr="De avond valt over het Rauwe Veld - De Veluwenaar">
            <a:extLst>
              <a:ext uri="{FF2B5EF4-FFF2-40B4-BE49-F238E27FC236}">
                <a16:creationId xmlns:a16="http://schemas.microsoft.com/office/drawing/2014/main" id="{0BF576C2-7F4F-A61B-1C2F-C5D7625C4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0" y="3759200"/>
            <a:ext cx="4089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kstvak 1">
            <a:extLst>
              <a:ext uri="{FF2B5EF4-FFF2-40B4-BE49-F238E27FC236}">
                <a16:creationId xmlns:a16="http://schemas.microsoft.com/office/drawing/2014/main" id="{765A20D8-7485-2DD0-8654-42CA0B1E671C}"/>
              </a:ext>
            </a:extLst>
          </p:cNvPr>
          <p:cNvSpPr txBox="1">
            <a:spLocks noChangeArrowheads="1"/>
          </p:cNvSpPr>
          <p:nvPr/>
        </p:nvSpPr>
        <p:spPr bwMode="auto">
          <a:xfrm>
            <a:off x="323850" y="6524625"/>
            <a:ext cx="8640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a:r>
              <a:rPr lang="nl-NL" altLang="nl-NL" sz="1400">
                <a:solidFill>
                  <a:schemeClr val="bg1"/>
                </a:solidFill>
              </a:rPr>
              <a:t>Uit: Behandeling van langdurige slapeloosheid, handleiding voor therapeuten. Verbeek&amp; van de Laar,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s slapen met sokken aan ongezond? | Gezondheid | NU.nl">
            <a:extLst>
              <a:ext uri="{FF2B5EF4-FFF2-40B4-BE49-F238E27FC236}">
                <a16:creationId xmlns:a16="http://schemas.microsoft.com/office/drawing/2014/main" id="{3D48666C-66C2-558F-ACBB-35282BEA7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2311400"/>
            <a:ext cx="62992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el 1">
            <a:extLst>
              <a:ext uri="{FF2B5EF4-FFF2-40B4-BE49-F238E27FC236}">
                <a16:creationId xmlns:a16="http://schemas.microsoft.com/office/drawing/2014/main" id="{9349AAFC-CA3C-ABE9-BD64-CD77E57F426D}"/>
              </a:ext>
            </a:extLst>
          </p:cNvPr>
          <p:cNvSpPr>
            <a:spLocks noGrp="1" noChangeArrowheads="1"/>
          </p:cNvSpPr>
          <p:nvPr>
            <p:ph type="title"/>
          </p:nvPr>
        </p:nvSpPr>
        <p:spPr/>
        <p:txBody>
          <a:bodyPr/>
          <a:lstStyle/>
          <a:p>
            <a:r>
              <a:rPr lang="nl-NL" altLang="nl-NL" b="1" dirty="0" err="1"/>
              <a:t>Slaaphygiëneadviezen</a:t>
            </a:r>
            <a:r>
              <a:rPr lang="nl-NL" altLang="nl-NL" b="1" dirty="0"/>
              <a:t>: in bed</a:t>
            </a:r>
          </a:p>
        </p:txBody>
      </p:sp>
      <p:sp>
        <p:nvSpPr>
          <p:cNvPr id="56324" name="Tijdelijke aanduiding voor inhoud 3">
            <a:extLst>
              <a:ext uri="{FF2B5EF4-FFF2-40B4-BE49-F238E27FC236}">
                <a16:creationId xmlns:a16="http://schemas.microsoft.com/office/drawing/2014/main" id="{7AE1E37D-ECEE-A6F1-F7EF-6235F041A848}"/>
              </a:ext>
            </a:extLst>
          </p:cNvPr>
          <p:cNvSpPr>
            <a:spLocks noGrp="1" noChangeArrowheads="1"/>
          </p:cNvSpPr>
          <p:nvPr>
            <p:ph idx="1"/>
          </p:nvPr>
        </p:nvSpPr>
        <p:spPr/>
        <p:txBody>
          <a:bodyPr/>
          <a:lstStyle/>
          <a:p>
            <a:r>
              <a:rPr lang="nl-NL" altLang="nl-NL" dirty="0">
                <a:solidFill>
                  <a:schemeClr val="tx2">
                    <a:lumMod val="50000"/>
                  </a:schemeClr>
                </a:solidFill>
              </a:rPr>
              <a:t>Houd regelmatige bedtijden aan, vooral op dezelfde tijd opstaan</a:t>
            </a:r>
          </a:p>
          <a:p>
            <a:r>
              <a:rPr lang="nl-NL" altLang="nl-NL" dirty="0">
                <a:solidFill>
                  <a:schemeClr val="tx2">
                    <a:lumMod val="50000"/>
                  </a:schemeClr>
                </a:solidFill>
              </a:rPr>
              <a:t>Beperk de tijd in bed tot maximaal 8 uur</a:t>
            </a:r>
          </a:p>
          <a:p>
            <a:r>
              <a:rPr lang="nl-NL" altLang="nl-NL" dirty="0">
                <a:solidFill>
                  <a:schemeClr val="tx2">
                    <a:lumMod val="50000"/>
                  </a:schemeClr>
                </a:solidFill>
              </a:rPr>
              <a:t>Bewaar het bed om te slapen of te vrijen, ga pas naar bed als je slaperig bent</a:t>
            </a:r>
          </a:p>
          <a:p>
            <a:r>
              <a:rPr lang="nl-NL" altLang="nl-NL" dirty="0">
                <a:solidFill>
                  <a:schemeClr val="tx2">
                    <a:lumMod val="50000"/>
                  </a:schemeClr>
                </a:solidFill>
              </a:rPr>
              <a:t>Ga uit bed als je lang wakker ligt</a:t>
            </a:r>
          </a:p>
          <a:p>
            <a:r>
              <a:rPr lang="nl-NL" altLang="nl-NL" dirty="0">
                <a:solidFill>
                  <a:schemeClr val="tx2">
                    <a:lumMod val="50000"/>
                  </a:schemeClr>
                </a:solidFill>
              </a:rPr>
              <a:t>Beperk lezen of tv-kijken in bed tot maximaal 30 minuten</a:t>
            </a:r>
          </a:p>
          <a:p>
            <a:r>
              <a:rPr lang="nl-NL" altLang="nl-NL" dirty="0">
                <a:solidFill>
                  <a:schemeClr val="tx2">
                    <a:lumMod val="50000"/>
                  </a:schemeClr>
                </a:solidFill>
              </a:rPr>
              <a:t>Gebruik een wekker, maar draai hem om</a:t>
            </a:r>
          </a:p>
          <a:p>
            <a:r>
              <a:rPr lang="nl-NL" altLang="nl-NL" dirty="0">
                <a:solidFill>
                  <a:schemeClr val="tx2">
                    <a:lumMod val="50000"/>
                  </a:schemeClr>
                </a:solidFill>
              </a:rPr>
              <a:t>Zorg voor warme voeten in bed</a:t>
            </a:r>
          </a:p>
          <a:p>
            <a:r>
              <a:rPr lang="nl-NL" altLang="nl-NL" dirty="0">
                <a:solidFill>
                  <a:schemeClr val="tx2">
                    <a:lumMod val="50000"/>
                  </a:schemeClr>
                </a:solidFill>
              </a:rPr>
              <a:t>Zorg voor een koele, donkere, stille kamer</a:t>
            </a:r>
          </a:p>
        </p:txBody>
      </p:sp>
      <p:sp>
        <p:nvSpPr>
          <p:cNvPr id="56325" name="Tekstvak 1">
            <a:extLst>
              <a:ext uri="{FF2B5EF4-FFF2-40B4-BE49-F238E27FC236}">
                <a16:creationId xmlns:a16="http://schemas.microsoft.com/office/drawing/2014/main" id="{0E6075DD-ED4F-039E-9FA5-FE976177A926}"/>
              </a:ext>
            </a:extLst>
          </p:cNvPr>
          <p:cNvSpPr txBox="1">
            <a:spLocks noChangeArrowheads="1"/>
          </p:cNvSpPr>
          <p:nvPr/>
        </p:nvSpPr>
        <p:spPr bwMode="auto">
          <a:xfrm>
            <a:off x="323850" y="6524625"/>
            <a:ext cx="8640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a:r>
              <a:rPr lang="nl-NL" altLang="nl-NL" sz="1400">
                <a:solidFill>
                  <a:schemeClr val="bg1"/>
                </a:solidFill>
              </a:rPr>
              <a:t>Uit: Behandeling van langdurige slapeloosheid, handleiding voor therapeuten. Verbeek&amp; van de Laar,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De behandeling van slapeloosheid zonder pillen | SpringerLink">
            <a:extLst>
              <a:ext uri="{FF2B5EF4-FFF2-40B4-BE49-F238E27FC236}">
                <a16:creationId xmlns:a16="http://schemas.microsoft.com/office/drawing/2014/main" id="{29E79BB4-BCEF-2331-847B-4D569BF40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57" y="1556792"/>
            <a:ext cx="7374086" cy="4585928"/>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EB456A1A-5AF6-7F2E-164E-E158C6D50C28}"/>
              </a:ext>
            </a:extLst>
          </p:cNvPr>
          <p:cNvSpPr txBox="1">
            <a:spLocks/>
          </p:cNvSpPr>
          <p:nvPr/>
        </p:nvSpPr>
        <p:spPr bwMode="auto">
          <a:xfrm>
            <a:off x="467544" y="404664"/>
            <a:ext cx="6076950" cy="974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a:lstStyle>
          <a:p>
            <a:r>
              <a:rPr lang="nl-NL" b="1" kern="0" dirty="0"/>
              <a:t>Als slapen een probleem wordt…</a:t>
            </a:r>
          </a:p>
        </p:txBody>
      </p:sp>
    </p:spTree>
    <p:extLst>
      <p:ext uri="{BB962C8B-B14F-4D97-AF65-F5344CB8AC3E}">
        <p14:creationId xmlns:p14="http://schemas.microsoft.com/office/powerpoint/2010/main" val="181312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verbeter je slaa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628800"/>
            <a:ext cx="4314056" cy="431405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9D6BC109-F8FF-4D7B-A5A3-40D1118FFC45}"/>
              </a:ext>
            </a:extLst>
          </p:cNvPr>
          <p:cNvSpPr>
            <a:spLocks noGrp="1"/>
          </p:cNvSpPr>
          <p:nvPr>
            <p:ph type="title"/>
          </p:nvPr>
        </p:nvSpPr>
        <p:spPr>
          <a:xfrm>
            <a:off x="539552" y="548680"/>
            <a:ext cx="6076950" cy="974725"/>
          </a:xfrm>
        </p:spPr>
        <p:txBody>
          <a:bodyPr/>
          <a:lstStyle/>
          <a:p>
            <a:r>
              <a:rPr lang="nl-NL" b="1" dirty="0" err="1"/>
              <a:t>Insomnie</a:t>
            </a:r>
            <a:endParaRPr lang="nl-NL" b="1" dirty="0"/>
          </a:p>
        </p:txBody>
      </p:sp>
    </p:spTree>
    <p:extLst>
      <p:ext uri="{BB962C8B-B14F-4D97-AF65-F5344CB8AC3E}">
        <p14:creationId xmlns:p14="http://schemas.microsoft.com/office/powerpoint/2010/main" val="309181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B42238A2-C996-A658-13BF-C478EF1B3A4E}"/>
              </a:ext>
            </a:extLst>
          </p:cNvPr>
          <p:cNvSpPr>
            <a:spLocks noGrp="1" noChangeArrowheads="1"/>
          </p:cNvSpPr>
          <p:nvPr>
            <p:ph type="title"/>
          </p:nvPr>
        </p:nvSpPr>
        <p:spPr>
          <a:xfrm>
            <a:off x="525463" y="508000"/>
            <a:ext cx="6076950" cy="974725"/>
          </a:xfrm>
        </p:spPr>
        <p:txBody>
          <a:bodyPr/>
          <a:lstStyle/>
          <a:p>
            <a:r>
              <a:rPr lang="nl-NL" altLang="nl-NL" b="1" dirty="0"/>
              <a:t>Behandeling van insomnie</a:t>
            </a:r>
          </a:p>
        </p:txBody>
      </p:sp>
      <p:sp>
        <p:nvSpPr>
          <p:cNvPr id="35842" name="Tijdelijke aanduiding voor inhoud 2">
            <a:extLst>
              <a:ext uri="{FF2B5EF4-FFF2-40B4-BE49-F238E27FC236}">
                <a16:creationId xmlns:a16="http://schemas.microsoft.com/office/drawing/2014/main" id="{5E736351-4D58-4D6F-B181-E56CFFA3B161}"/>
              </a:ext>
            </a:extLst>
          </p:cNvPr>
          <p:cNvSpPr>
            <a:spLocks noGrp="1" noChangeArrowheads="1"/>
          </p:cNvSpPr>
          <p:nvPr>
            <p:ph sz="half" idx="1"/>
          </p:nvPr>
        </p:nvSpPr>
        <p:spPr>
          <a:xfrm>
            <a:off x="358346" y="2193925"/>
            <a:ext cx="4171950" cy="2954338"/>
          </a:xfrm>
        </p:spPr>
        <p:txBody>
          <a:bodyPr/>
          <a:lstStyle/>
          <a:p>
            <a:pPr>
              <a:defRPr/>
            </a:pPr>
            <a:r>
              <a:rPr lang="nl-NL" altLang="nl-NL" sz="2400" dirty="0">
                <a:solidFill>
                  <a:schemeClr val="accent1"/>
                </a:solidFill>
              </a:rPr>
              <a:t>Tijd in bed verkorten</a:t>
            </a:r>
          </a:p>
          <a:p>
            <a:pPr>
              <a:defRPr/>
            </a:pPr>
            <a:r>
              <a:rPr lang="nl-NL" altLang="nl-NL" sz="2400" dirty="0">
                <a:solidFill>
                  <a:schemeClr val="accent1"/>
                </a:solidFill>
              </a:rPr>
              <a:t>Opbouwen slaapdruk</a:t>
            </a:r>
          </a:p>
          <a:p>
            <a:pPr>
              <a:defRPr/>
            </a:pPr>
            <a:r>
              <a:rPr lang="nl-NL" altLang="nl-NL" sz="2400" dirty="0">
                <a:solidFill>
                  <a:schemeClr val="accent1"/>
                </a:solidFill>
              </a:rPr>
              <a:t>Ondergrens: 5 uur</a:t>
            </a:r>
          </a:p>
          <a:p>
            <a:pPr>
              <a:defRPr/>
            </a:pPr>
            <a:r>
              <a:rPr lang="nl-NL" altLang="nl-NL" sz="2400" dirty="0">
                <a:solidFill>
                  <a:schemeClr val="accent1"/>
                </a:solidFill>
              </a:rPr>
              <a:t>Eerst klachten even</a:t>
            </a:r>
          </a:p>
          <a:p>
            <a:pPr>
              <a:defRPr/>
            </a:pPr>
            <a:r>
              <a:rPr lang="nl-NL" altLang="nl-NL" sz="2400" dirty="0">
                <a:solidFill>
                  <a:schemeClr val="accent1"/>
                </a:solidFill>
              </a:rPr>
              <a:t>Snel effectief</a:t>
            </a:r>
          </a:p>
          <a:p>
            <a:pPr>
              <a:defRPr/>
            </a:pPr>
            <a:r>
              <a:rPr lang="nl-NL" altLang="nl-NL" sz="2400" dirty="0">
                <a:solidFill>
                  <a:schemeClr val="accent1"/>
                </a:solidFill>
              </a:rPr>
              <a:t>Geleidelijk uitbreiden</a:t>
            </a:r>
          </a:p>
          <a:p>
            <a:pPr>
              <a:defRPr/>
            </a:pPr>
            <a:endParaRPr lang="nl-NL" altLang="nl-NL" sz="2400" dirty="0"/>
          </a:p>
          <a:p>
            <a:pPr marL="0" indent="0">
              <a:buFontTx/>
              <a:buNone/>
              <a:defRPr/>
            </a:pPr>
            <a:endParaRPr lang="nl-NL" altLang="nl-NL" sz="2400" dirty="0"/>
          </a:p>
        </p:txBody>
      </p:sp>
      <p:sp>
        <p:nvSpPr>
          <p:cNvPr id="29700" name="Tijdelijke aanduiding voor inhoud 4">
            <a:extLst>
              <a:ext uri="{FF2B5EF4-FFF2-40B4-BE49-F238E27FC236}">
                <a16:creationId xmlns:a16="http://schemas.microsoft.com/office/drawing/2014/main" id="{FEB702E4-CE6F-1E2E-2A56-E7162D5A967B}"/>
              </a:ext>
            </a:extLst>
          </p:cNvPr>
          <p:cNvSpPr>
            <a:spLocks noGrp="1" noChangeArrowheads="1"/>
          </p:cNvSpPr>
          <p:nvPr>
            <p:ph sz="half" idx="2"/>
          </p:nvPr>
        </p:nvSpPr>
        <p:spPr>
          <a:xfrm>
            <a:off x="4551191" y="2218553"/>
            <a:ext cx="4392613" cy="3098800"/>
          </a:xfrm>
        </p:spPr>
        <p:txBody>
          <a:bodyPr/>
          <a:lstStyle/>
          <a:p>
            <a:r>
              <a:rPr lang="nl-NL" altLang="nl-NL" sz="2400" dirty="0">
                <a:solidFill>
                  <a:schemeClr val="tx2"/>
                </a:solidFill>
              </a:rPr>
              <a:t>Doel: ‘bed = slaap’</a:t>
            </a:r>
          </a:p>
          <a:p>
            <a:r>
              <a:rPr lang="nl-NL" altLang="nl-NL" sz="2400" dirty="0">
                <a:solidFill>
                  <a:schemeClr val="tx2"/>
                </a:solidFill>
              </a:rPr>
              <a:t>Doorbreken conditionering</a:t>
            </a:r>
          </a:p>
          <a:p>
            <a:r>
              <a:rPr lang="nl-NL" altLang="nl-NL" sz="2400" dirty="0">
                <a:solidFill>
                  <a:schemeClr val="tx2"/>
                </a:solidFill>
              </a:rPr>
              <a:t>Waakactiviteit buiten bed</a:t>
            </a:r>
          </a:p>
          <a:p>
            <a:r>
              <a:rPr lang="nl-NL" altLang="nl-NL" sz="2400" dirty="0">
                <a:solidFill>
                  <a:schemeClr val="tx2"/>
                </a:solidFill>
              </a:rPr>
              <a:t>Naar bed als slaperig</a:t>
            </a:r>
          </a:p>
          <a:p>
            <a:r>
              <a:rPr lang="nl-NL" altLang="nl-NL" sz="2400" dirty="0">
                <a:solidFill>
                  <a:schemeClr val="tx2"/>
                </a:solidFill>
              </a:rPr>
              <a:t>15-30 min wakker: uit bed</a:t>
            </a:r>
          </a:p>
          <a:p>
            <a:r>
              <a:rPr lang="nl-NL" altLang="nl-NL" sz="2400" dirty="0">
                <a:solidFill>
                  <a:schemeClr val="tx2"/>
                </a:solidFill>
              </a:rPr>
              <a:t>Herhalen zo lang nodig</a:t>
            </a:r>
          </a:p>
          <a:p>
            <a:endParaRPr lang="nl-NL" altLang="nl-NL" sz="2400" dirty="0"/>
          </a:p>
          <a:p>
            <a:endParaRPr lang="nl-NL" altLang="nl-NL" sz="2400" dirty="0"/>
          </a:p>
          <a:p>
            <a:endParaRPr lang="nl-NL" altLang="nl-NL" sz="2400" dirty="0"/>
          </a:p>
        </p:txBody>
      </p:sp>
      <p:sp>
        <p:nvSpPr>
          <p:cNvPr id="6" name="Pijl omhoog 5">
            <a:extLst>
              <a:ext uri="{FF2B5EF4-FFF2-40B4-BE49-F238E27FC236}">
                <a16:creationId xmlns:a16="http://schemas.microsoft.com/office/drawing/2014/main" id="{55C0004F-4D5D-4B98-AA4F-7B4411474CA6}"/>
              </a:ext>
            </a:extLst>
          </p:cNvPr>
          <p:cNvSpPr/>
          <p:nvPr/>
        </p:nvSpPr>
        <p:spPr>
          <a:xfrm flipH="1">
            <a:off x="3131840" y="3391586"/>
            <a:ext cx="288925" cy="4318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 name="Tekstvak 1">
            <a:extLst>
              <a:ext uri="{FF2B5EF4-FFF2-40B4-BE49-F238E27FC236}">
                <a16:creationId xmlns:a16="http://schemas.microsoft.com/office/drawing/2014/main" id="{4F82F231-648F-0FB7-762F-18498CD5005D}"/>
              </a:ext>
            </a:extLst>
          </p:cNvPr>
          <p:cNvSpPr txBox="1"/>
          <p:nvPr/>
        </p:nvSpPr>
        <p:spPr>
          <a:xfrm>
            <a:off x="525463" y="1482725"/>
            <a:ext cx="2750839" cy="523220"/>
          </a:xfrm>
          <a:prstGeom prst="rect">
            <a:avLst/>
          </a:prstGeom>
          <a:noFill/>
        </p:spPr>
        <p:txBody>
          <a:bodyPr wrap="square" rtlCol="0">
            <a:spAutoFit/>
          </a:bodyPr>
          <a:lstStyle/>
          <a:p>
            <a:r>
              <a:rPr lang="nl-NL" sz="2800" b="1" dirty="0">
                <a:solidFill>
                  <a:schemeClr val="accent1">
                    <a:lumMod val="75000"/>
                  </a:schemeClr>
                </a:solidFill>
              </a:rPr>
              <a:t>Slaaprestrictie</a:t>
            </a:r>
          </a:p>
        </p:txBody>
      </p:sp>
      <p:sp>
        <p:nvSpPr>
          <p:cNvPr id="3" name="Tekstvak 2">
            <a:extLst>
              <a:ext uri="{FF2B5EF4-FFF2-40B4-BE49-F238E27FC236}">
                <a16:creationId xmlns:a16="http://schemas.microsoft.com/office/drawing/2014/main" id="{9045FAEE-49DE-67B7-90E8-C1D9C3C5AF5F}"/>
              </a:ext>
            </a:extLst>
          </p:cNvPr>
          <p:cNvSpPr txBox="1"/>
          <p:nvPr/>
        </p:nvSpPr>
        <p:spPr>
          <a:xfrm>
            <a:off x="4716016" y="1482725"/>
            <a:ext cx="2750839" cy="523220"/>
          </a:xfrm>
          <a:prstGeom prst="rect">
            <a:avLst/>
          </a:prstGeom>
          <a:noFill/>
        </p:spPr>
        <p:txBody>
          <a:bodyPr wrap="square" rtlCol="0">
            <a:spAutoFit/>
          </a:bodyPr>
          <a:lstStyle/>
          <a:p>
            <a:r>
              <a:rPr lang="nl-NL" sz="2800" b="1" dirty="0">
                <a:solidFill>
                  <a:schemeClr val="tx2"/>
                </a:solidFill>
                <a:latin typeface="+mj-lt"/>
                <a:ea typeface="+mj-ea"/>
                <a:cs typeface="+mj-cs"/>
              </a:rPr>
              <a:t>Stimuluscontrole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nxiety And Sleep Problems">
            <a:extLst>
              <a:ext uri="{FF2B5EF4-FFF2-40B4-BE49-F238E27FC236}">
                <a16:creationId xmlns:a16="http://schemas.microsoft.com/office/drawing/2014/main" id="{634723C2-6E07-A386-90C9-7F5384B5B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81" y="1916832"/>
            <a:ext cx="881283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559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32656"/>
            <a:ext cx="6076950" cy="974725"/>
          </a:xfrm>
        </p:spPr>
        <p:txBody>
          <a:bodyPr/>
          <a:lstStyle/>
          <a:p>
            <a:r>
              <a:rPr lang="nl-NL" b="1" dirty="0"/>
              <a:t>Ontspannen kun je leren </a:t>
            </a:r>
          </a:p>
        </p:txBody>
      </p:sp>
      <p:sp>
        <p:nvSpPr>
          <p:cNvPr id="3" name="Tijdelijke aanduiding voor inhoud 2"/>
          <p:cNvSpPr>
            <a:spLocks noGrp="1"/>
          </p:cNvSpPr>
          <p:nvPr>
            <p:ph idx="1"/>
          </p:nvPr>
        </p:nvSpPr>
        <p:spPr>
          <a:xfrm>
            <a:off x="323528" y="1268760"/>
            <a:ext cx="8496300" cy="4824536"/>
          </a:xfrm>
        </p:spPr>
        <p:txBody>
          <a:bodyPr/>
          <a:lstStyle/>
          <a:p>
            <a:endParaRPr lang="nl-NL" sz="2400" dirty="0"/>
          </a:p>
          <a:p>
            <a:r>
              <a:rPr lang="nl-NL" sz="2400" dirty="0"/>
              <a:t>Zowel overdag als in de avond/nacht</a:t>
            </a:r>
          </a:p>
          <a:p>
            <a:r>
              <a:rPr lang="nl-NL" sz="2400" dirty="0"/>
              <a:t>Actieve en passieve ontspanning</a:t>
            </a:r>
          </a:p>
          <a:p>
            <a:r>
              <a:rPr lang="nl-NL" sz="2400" dirty="0"/>
              <a:t>Ontspanningsoefeningen</a:t>
            </a:r>
          </a:p>
          <a:p>
            <a:pPr lvl="1"/>
            <a:r>
              <a:rPr lang="nl-NL" dirty="0"/>
              <a:t>Apps, </a:t>
            </a:r>
            <a:r>
              <a:rPr lang="nl-NL" dirty="0" err="1"/>
              <a:t>youtube</a:t>
            </a:r>
            <a:r>
              <a:rPr lang="nl-NL" dirty="0"/>
              <a:t>, </a:t>
            </a:r>
            <a:r>
              <a:rPr lang="nl-NL" dirty="0" err="1"/>
              <a:t>spotify</a:t>
            </a:r>
            <a:endParaRPr lang="nl-NL" dirty="0"/>
          </a:p>
        </p:txBody>
      </p:sp>
      <p:pic>
        <p:nvPicPr>
          <p:cNvPr id="8194" name="Picture 2" descr="406,100+ Relax Funny Stock Photos, Pictures &amp; Royalty-Free Images - iStock  | Relaxed, Stress funny, Spa">
            <a:extLst>
              <a:ext uri="{FF2B5EF4-FFF2-40B4-BE49-F238E27FC236}">
                <a16:creationId xmlns:a16="http://schemas.microsoft.com/office/drawing/2014/main" id="{AE803F17-9E83-2EF9-CF35-62B0DE6AE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375" y="3356992"/>
            <a:ext cx="4346127" cy="28921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6,329 Funny Yoga Stock Photos - Free &amp; Royalty-Free Stock Photos from  Dreamstime">
            <a:extLst>
              <a:ext uri="{FF2B5EF4-FFF2-40B4-BE49-F238E27FC236}">
                <a16:creationId xmlns:a16="http://schemas.microsoft.com/office/drawing/2014/main" id="{29A8977C-65BE-F3B4-0EF2-C66BDB24B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98" y="347294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77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Rol van (onbewuste) gedachten</a:t>
            </a:r>
          </a:p>
        </p:txBody>
      </p:sp>
      <p:sp>
        <p:nvSpPr>
          <p:cNvPr id="3" name="Tijdelijke aanduiding voor inhoud 2"/>
          <p:cNvSpPr>
            <a:spLocks noGrp="1"/>
          </p:cNvSpPr>
          <p:nvPr>
            <p:ph idx="4294967295"/>
          </p:nvPr>
        </p:nvSpPr>
        <p:spPr>
          <a:xfrm>
            <a:off x="647700" y="1196975"/>
            <a:ext cx="8496300" cy="4729163"/>
          </a:xfrm>
        </p:spPr>
        <p:txBody>
          <a:bodyPr/>
          <a:lstStyle/>
          <a:p>
            <a:pPr marL="0" indent="0">
              <a:buNone/>
            </a:pPr>
            <a:r>
              <a:rPr lang="nl-NL" dirty="0"/>
              <a:t>	automatische gedachte:</a:t>
            </a:r>
          </a:p>
          <a:p>
            <a:pPr marL="0" indent="0">
              <a:buNone/>
            </a:pPr>
            <a:r>
              <a:rPr lang="nl-NL" dirty="0"/>
              <a:t>		</a:t>
            </a:r>
            <a:r>
              <a:rPr lang="nl-NL" b="1" i="1" dirty="0">
                <a:solidFill>
                  <a:srgbClr val="FFC000"/>
                </a:solidFill>
              </a:rPr>
              <a:t>oh jee, als ik niet slaap,</a:t>
            </a:r>
          </a:p>
          <a:p>
            <a:pPr marL="0" indent="0">
              <a:buNone/>
            </a:pPr>
            <a:r>
              <a:rPr lang="nl-NL" b="1" i="1" dirty="0">
                <a:solidFill>
                  <a:srgbClr val="FFC000"/>
                </a:solidFill>
              </a:rPr>
              <a:t>		maak ik morgen fouten op het werk</a:t>
            </a:r>
          </a:p>
          <a:p>
            <a:pPr marL="0" indent="0">
              <a:buNone/>
            </a:pPr>
            <a:endParaRPr lang="nl-NL" i="1" dirty="0"/>
          </a:p>
          <a:p>
            <a:pPr marL="0" indent="0">
              <a:buNone/>
            </a:pPr>
            <a:r>
              <a:rPr lang="nl-NL" dirty="0"/>
              <a:t>	leidt tot</a:t>
            </a:r>
          </a:p>
          <a:p>
            <a:pPr marL="0" indent="0">
              <a:buNone/>
            </a:pPr>
            <a:r>
              <a:rPr lang="nl-NL" dirty="0"/>
              <a:t>		</a:t>
            </a:r>
            <a:r>
              <a:rPr lang="nl-NL" b="1" i="1" dirty="0">
                <a:solidFill>
                  <a:srgbClr val="FF0000"/>
                </a:solidFill>
              </a:rPr>
              <a:t>gevoelens van onrust en angst</a:t>
            </a:r>
          </a:p>
          <a:p>
            <a:pPr marL="0" indent="0">
              <a:buNone/>
            </a:pPr>
            <a:r>
              <a:rPr lang="nl-NL" dirty="0"/>
              <a:t>	</a:t>
            </a:r>
          </a:p>
          <a:p>
            <a:pPr marL="0" indent="0">
              <a:buNone/>
            </a:pPr>
            <a:r>
              <a:rPr lang="nl-NL" dirty="0"/>
              <a:t>	leidt tot </a:t>
            </a:r>
          </a:p>
          <a:p>
            <a:pPr marL="0" indent="0">
              <a:buNone/>
            </a:pPr>
            <a:r>
              <a:rPr lang="nl-NL" dirty="0"/>
              <a:t>		</a:t>
            </a:r>
            <a:r>
              <a:rPr lang="nl-NL" b="1" i="1" dirty="0">
                <a:solidFill>
                  <a:schemeClr val="tx2">
                    <a:lumMod val="75000"/>
                  </a:schemeClr>
                </a:solidFill>
              </a:rPr>
              <a:t>problemen met slapen</a:t>
            </a:r>
            <a:endParaRPr lang="nl-NL" b="1" dirty="0">
              <a:solidFill>
                <a:schemeClr val="tx2">
                  <a:lumMod val="75000"/>
                </a:schemeClr>
              </a:solidFill>
            </a:endParaRPr>
          </a:p>
          <a:p>
            <a:pPr marL="0" indent="0">
              <a:buNone/>
            </a:pPr>
            <a:r>
              <a:rPr lang="nl-NL" dirty="0"/>
              <a:t>	</a:t>
            </a:r>
          </a:p>
          <a:p>
            <a:pPr marL="0" indent="0">
              <a:buNone/>
            </a:pPr>
            <a:r>
              <a:rPr lang="nl-NL" dirty="0"/>
              <a:t>	leidt tot</a:t>
            </a:r>
          </a:p>
          <a:p>
            <a:pPr marL="0" indent="0">
              <a:buNone/>
            </a:pPr>
            <a:r>
              <a:rPr lang="nl-NL" dirty="0"/>
              <a:t>		</a:t>
            </a:r>
            <a:r>
              <a:rPr lang="nl-NL" b="1" i="1" dirty="0">
                <a:solidFill>
                  <a:srgbClr val="FFC000"/>
                </a:solidFill>
              </a:rPr>
              <a:t>nog meer of sterkere ‘disfunctionele </a:t>
            </a:r>
          </a:p>
          <a:p>
            <a:pPr marL="0" indent="0">
              <a:buNone/>
            </a:pPr>
            <a:r>
              <a:rPr lang="nl-NL" b="1" i="1" dirty="0">
                <a:solidFill>
                  <a:srgbClr val="FFC000"/>
                </a:solidFill>
              </a:rPr>
              <a:t>		gedachten’ over de slaap </a:t>
            </a:r>
            <a:endParaRPr lang="nl-NL" b="1" dirty="0">
              <a:solidFill>
                <a:srgbClr val="FFC000"/>
              </a:solidFill>
            </a:endParaRPr>
          </a:p>
        </p:txBody>
      </p:sp>
      <p:cxnSp>
        <p:nvCxnSpPr>
          <p:cNvPr id="6" name="Rechte verbindingslijn met pijl 5"/>
          <p:cNvCxnSpPr/>
          <p:nvPr/>
        </p:nvCxnSpPr>
        <p:spPr>
          <a:xfrm>
            <a:off x="3635896" y="2276872"/>
            <a:ext cx="0" cy="792088"/>
          </a:xfrm>
          <a:prstGeom prst="straightConnector1">
            <a:avLst/>
          </a:prstGeom>
          <a:ln w="127000" cmpd="sng">
            <a:tailEnd type="triangle"/>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0" name="Gekromde PIJL-OMHOOG 19"/>
          <p:cNvSpPr/>
          <p:nvPr/>
        </p:nvSpPr>
        <p:spPr>
          <a:xfrm rot="16200000">
            <a:off x="5148065" y="3068959"/>
            <a:ext cx="4104456" cy="136815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6" name="Rechte verbindingslijn met pijl 25"/>
          <p:cNvCxnSpPr/>
          <p:nvPr/>
        </p:nvCxnSpPr>
        <p:spPr>
          <a:xfrm>
            <a:off x="3664496" y="4437112"/>
            <a:ext cx="0" cy="792088"/>
          </a:xfrm>
          <a:prstGeom prst="straightConnector1">
            <a:avLst/>
          </a:prstGeom>
          <a:ln w="127000" cmpd="sng">
            <a:tailEnd type="triangle"/>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a:off x="3635896" y="3373760"/>
            <a:ext cx="0" cy="792088"/>
          </a:xfrm>
          <a:prstGeom prst="straightConnector1">
            <a:avLst/>
          </a:prstGeom>
          <a:ln w="127000" cmpd="sng">
            <a:tailEnd type="triangle"/>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8" name="Gekromde PIJL-OMHOOG 27"/>
          <p:cNvSpPr/>
          <p:nvPr/>
        </p:nvSpPr>
        <p:spPr>
          <a:xfrm rot="5400000">
            <a:off x="-612577" y="3172525"/>
            <a:ext cx="4104456" cy="1368153"/>
          </a:xfrm>
          <a:prstGeom prst="curvedUpArrow">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91130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88708"/>
            <a:ext cx="6076950" cy="974725"/>
          </a:xfrm>
        </p:spPr>
        <p:txBody>
          <a:bodyPr/>
          <a:lstStyle/>
          <a:p>
            <a:r>
              <a:rPr lang="nl-NL" b="1" dirty="0"/>
              <a:t>Inhoud</a:t>
            </a:r>
          </a:p>
        </p:txBody>
      </p:sp>
      <p:sp>
        <p:nvSpPr>
          <p:cNvPr id="3" name="Tijdelijke aanduiding voor inhoud 2"/>
          <p:cNvSpPr>
            <a:spLocks noGrp="1"/>
          </p:cNvSpPr>
          <p:nvPr>
            <p:ph idx="1"/>
          </p:nvPr>
        </p:nvSpPr>
        <p:spPr/>
        <p:txBody>
          <a:bodyPr/>
          <a:lstStyle/>
          <a:p>
            <a:r>
              <a:rPr lang="nl-NL" sz="2800" dirty="0"/>
              <a:t>Wat is slaap</a:t>
            </a:r>
          </a:p>
          <a:p>
            <a:r>
              <a:rPr lang="nl-NL" sz="2800" dirty="0"/>
              <a:t>Slaap(problemen) bij MS</a:t>
            </a:r>
          </a:p>
          <a:p>
            <a:r>
              <a:rPr lang="nl-NL" sz="2800" dirty="0"/>
              <a:t>Slaaphygiëne</a:t>
            </a:r>
          </a:p>
          <a:p>
            <a:r>
              <a:rPr lang="nl-NL" sz="2800" dirty="0"/>
              <a:t>Wat als slapen een probleem wordt</a:t>
            </a:r>
          </a:p>
          <a:p>
            <a:pPr marL="0" indent="0">
              <a:buNone/>
            </a:pPr>
            <a:endParaRPr lang="nl-NL" dirty="0"/>
          </a:p>
        </p:txBody>
      </p:sp>
      <p:pic>
        <p:nvPicPr>
          <p:cNvPr id="2050" name="Picture 2" descr="35 People Caught Napping In Funny And Uncomfortable-Looking Ways | Sleep  funny, People sleeping, How to fall asleep">
            <a:extLst>
              <a:ext uri="{FF2B5EF4-FFF2-40B4-BE49-F238E27FC236}">
                <a16:creationId xmlns:a16="http://schemas.microsoft.com/office/drawing/2014/main" id="{969053AD-F86D-579B-19FF-94335A61D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221088"/>
            <a:ext cx="2850089" cy="21348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unny Sleeping Man Stock Photos - 19,315 Images | Shutterstock">
            <a:extLst>
              <a:ext uri="{FF2B5EF4-FFF2-40B4-BE49-F238E27FC236}">
                <a16:creationId xmlns:a16="http://schemas.microsoft.com/office/drawing/2014/main" id="{8FD224BF-7FC4-1967-ED6D-1A5189D076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59" b="11528"/>
          <a:stretch/>
        </p:blipFill>
        <p:spPr bwMode="auto">
          <a:xfrm>
            <a:off x="5883677" y="4221088"/>
            <a:ext cx="3080811" cy="21348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ts Sleeping On Their Backs Is The Cutest Thing Ever">
            <a:extLst>
              <a:ext uri="{FF2B5EF4-FFF2-40B4-BE49-F238E27FC236}">
                <a16:creationId xmlns:a16="http://schemas.microsoft.com/office/drawing/2014/main" id="{1C0248A6-92A4-E711-F68D-F1034C514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507" y="4221088"/>
            <a:ext cx="2125597" cy="213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605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Oplossingsgericht denken</a:t>
            </a:r>
          </a:p>
        </p:txBody>
      </p:sp>
      <p:sp>
        <p:nvSpPr>
          <p:cNvPr id="4" name="Tijdelijke aanduiding voor inhoud 3"/>
          <p:cNvSpPr>
            <a:spLocks noGrp="1"/>
          </p:cNvSpPr>
          <p:nvPr>
            <p:ph idx="1"/>
          </p:nvPr>
        </p:nvSpPr>
        <p:spPr>
          <a:xfrm>
            <a:off x="323850" y="1592393"/>
            <a:ext cx="7095745" cy="4729163"/>
          </a:xfrm>
        </p:spPr>
        <p:txBody>
          <a:bodyPr/>
          <a:lstStyle/>
          <a:p>
            <a:r>
              <a:rPr lang="nl-NL" sz="2400" dirty="0"/>
              <a:t>Overweeg een vast ‘piekermoment’ of ‘mijmermoment’</a:t>
            </a:r>
          </a:p>
          <a:p>
            <a:r>
              <a:rPr lang="nl-NL" altLang="nl-NL" sz="2400" dirty="0"/>
              <a:t>Doel:</a:t>
            </a:r>
          </a:p>
          <a:p>
            <a:pPr lvl="1"/>
            <a:r>
              <a:rPr lang="nl-NL" altLang="nl-NL" sz="2400" dirty="0"/>
              <a:t>Leren om </a:t>
            </a:r>
            <a:r>
              <a:rPr lang="nl-NL" altLang="nl-NL" sz="2400" i="1" dirty="0"/>
              <a:t>buiten het bed </a:t>
            </a:r>
            <a:r>
              <a:rPr lang="nl-NL" altLang="nl-NL" sz="2400" dirty="0"/>
              <a:t>oplossingsgericht te denken, in plaats van te piekeren </a:t>
            </a:r>
            <a:r>
              <a:rPr lang="nl-NL" altLang="nl-NL" sz="2400" i="1" dirty="0"/>
              <a:t>in</a:t>
            </a:r>
            <a:r>
              <a:rPr lang="nl-NL" altLang="nl-NL" sz="2400" dirty="0"/>
              <a:t> </a:t>
            </a:r>
            <a:r>
              <a:rPr lang="nl-NL" altLang="nl-NL" sz="2400" i="1" dirty="0"/>
              <a:t>bed</a:t>
            </a:r>
            <a:endParaRPr lang="nl-NL" sz="2400" dirty="0"/>
          </a:p>
          <a:p>
            <a:r>
              <a:rPr lang="nl-NL" altLang="nl-NL" sz="2400" dirty="0"/>
              <a:t>Vast moment, niet te laat op de dag</a:t>
            </a:r>
          </a:p>
          <a:p>
            <a:r>
              <a:rPr lang="nl-NL" altLang="nl-NL" sz="2400" dirty="0"/>
              <a:t>Eventueel blocnote naast je bed</a:t>
            </a:r>
          </a:p>
          <a:p>
            <a:r>
              <a:rPr lang="nl-NL" altLang="nl-NL" sz="2400" dirty="0"/>
              <a:t>‘Parkeer’ overdag piekergedachten: noteer </a:t>
            </a:r>
          </a:p>
          <a:p>
            <a:pPr marL="0" indent="0">
              <a:buNone/>
            </a:pPr>
            <a:r>
              <a:rPr lang="nl-NL" altLang="nl-NL" sz="2400" dirty="0"/>
              <a:t>     ze voor je piekermoment</a:t>
            </a:r>
          </a:p>
          <a:p>
            <a:pPr marL="0" indent="0">
              <a:buNone/>
            </a:pPr>
            <a:endParaRPr lang="nl-NL" altLang="nl-NL" sz="2400" dirty="0"/>
          </a:p>
        </p:txBody>
      </p:sp>
      <p:pic>
        <p:nvPicPr>
          <p:cNvPr id="6" name="Picture 3" descr="piekeren-quot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717793"/>
            <a:ext cx="2611016" cy="26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105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E7362855-4EA2-2D44-0CFB-C48C436D631B}"/>
              </a:ext>
            </a:extLst>
          </p:cNvPr>
          <p:cNvSpPr>
            <a:spLocks noGrp="1" noChangeArrowheads="1"/>
          </p:cNvSpPr>
          <p:nvPr>
            <p:ph type="title"/>
          </p:nvPr>
        </p:nvSpPr>
        <p:spPr/>
        <p:txBody>
          <a:bodyPr/>
          <a:lstStyle/>
          <a:p>
            <a:r>
              <a:rPr lang="nl-NL" altLang="nl-NL" b="1" dirty="0"/>
              <a:t>Hulp bij slaapproblemen</a:t>
            </a:r>
          </a:p>
        </p:txBody>
      </p:sp>
      <p:sp>
        <p:nvSpPr>
          <p:cNvPr id="3" name="Tijdelijke aanduiding voor inhoud 2">
            <a:extLst>
              <a:ext uri="{FF2B5EF4-FFF2-40B4-BE49-F238E27FC236}">
                <a16:creationId xmlns:a16="http://schemas.microsoft.com/office/drawing/2014/main" id="{46914FFE-6F02-486B-A911-A7C1302AB574}"/>
              </a:ext>
            </a:extLst>
          </p:cNvPr>
          <p:cNvSpPr>
            <a:spLocks noGrp="1"/>
          </p:cNvSpPr>
          <p:nvPr>
            <p:ph idx="1"/>
          </p:nvPr>
        </p:nvSpPr>
        <p:spPr>
          <a:xfrm>
            <a:off x="179388" y="1196752"/>
            <a:ext cx="8496300" cy="4969023"/>
          </a:xfrm>
        </p:spPr>
        <p:txBody>
          <a:bodyPr/>
          <a:lstStyle/>
          <a:p>
            <a:pPr>
              <a:defRPr/>
            </a:pPr>
            <a:r>
              <a:rPr lang="nl-NL" sz="2400" b="1" dirty="0">
                <a:solidFill>
                  <a:schemeClr val="tx2"/>
                </a:solidFill>
              </a:rPr>
              <a:t>Slaapoefentherapie</a:t>
            </a:r>
            <a:r>
              <a:rPr lang="nl-NL" sz="2400" dirty="0"/>
              <a:t> </a:t>
            </a:r>
          </a:p>
          <a:p>
            <a:pPr lvl="1">
              <a:defRPr/>
            </a:pPr>
            <a:r>
              <a:rPr lang="nl-NL" dirty="0" err="1">
                <a:solidFill>
                  <a:schemeClr val="accent1"/>
                </a:solidFill>
              </a:rPr>
              <a:t>www.slaapoefentherapie.nl</a:t>
            </a:r>
            <a:endParaRPr lang="nl-NL" dirty="0"/>
          </a:p>
          <a:p>
            <a:pPr lvl="1">
              <a:defRPr/>
            </a:pPr>
            <a:r>
              <a:rPr lang="nl-NL" dirty="0"/>
              <a:t>Ontspanning, </a:t>
            </a:r>
            <a:r>
              <a:rPr lang="nl-NL" dirty="0" err="1"/>
              <a:t>psycho</a:t>
            </a:r>
            <a:r>
              <a:rPr lang="nl-NL" dirty="0"/>
              <a:t>-educatie, slaaphygiëne, omgaan met piekeren</a:t>
            </a:r>
          </a:p>
          <a:p>
            <a:pPr lvl="1">
              <a:defRPr/>
            </a:pPr>
            <a:r>
              <a:rPr lang="nl-NL" dirty="0"/>
              <a:t>Verwijzing niet per se nodig; vergoeding uit aanvullende verzekering</a:t>
            </a:r>
          </a:p>
          <a:p>
            <a:pPr marL="323850" lvl="1" indent="0">
              <a:buNone/>
              <a:defRPr/>
            </a:pPr>
            <a:endParaRPr lang="nl-NL" dirty="0"/>
          </a:p>
          <a:p>
            <a:pPr>
              <a:defRPr/>
            </a:pPr>
            <a:r>
              <a:rPr lang="nl-NL" sz="2400" b="1" dirty="0">
                <a:solidFill>
                  <a:schemeClr val="tx2"/>
                </a:solidFill>
              </a:rPr>
              <a:t>Psychologische behandeling: cognitieve gedragstherapie bij insomnie (CGT-i)</a:t>
            </a:r>
          </a:p>
          <a:p>
            <a:pPr lvl="1">
              <a:defRPr/>
            </a:pPr>
            <a:r>
              <a:rPr lang="nl-NL" dirty="0"/>
              <a:t>Regionaal Trainingscentrum </a:t>
            </a:r>
            <a:r>
              <a:rPr lang="nl-NL" dirty="0">
                <a:solidFill>
                  <a:schemeClr val="accent1"/>
                </a:solidFill>
              </a:rPr>
              <a:t>(</a:t>
            </a:r>
            <a:r>
              <a:rPr lang="nl-NL" dirty="0" err="1">
                <a:solidFill>
                  <a:schemeClr val="accent1"/>
                </a:solidFill>
              </a:rPr>
              <a:t>www.regionaaltrainingscentrum.nl</a:t>
            </a:r>
            <a:r>
              <a:rPr lang="nl-NL" dirty="0">
                <a:solidFill>
                  <a:schemeClr val="accent1"/>
                </a:solidFill>
              </a:rPr>
              <a:t>)</a:t>
            </a:r>
          </a:p>
          <a:p>
            <a:pPr marL="323850" lvl="1" indent="0">
              <a:buNone/>
              <a:defRPr/>
            </a:pPr>
            <a:r>
              <a:rPr lang="nl-NL" dirty="0"/>
              <a:t>	 Voor inwoners van Den Bosch, Vught, St. Michielsgestel, Boxtel</a:t>
            </a:r>
          </a:p>
          <a:p>
            <a:pPr lvl="1">
              <a:defRPr/>
            </a:pPr>
            <a:r>
              <a:rPr lang="nl-NL" dirty="0" err="1"/>
              <a:t>Slaapmakend</a:t>
            </a:r>
            <a:r>
              <a:rPr lang="nl-NL" dirty="0"/>
              <a:t> (</a:t>
            </a:r>
            <a:r>
              <a:rPr lang="nl-NL" dirty="0" err="1">
                <a:solidFill>
                  <a:schemeClr val="accent1"/>
                </a:solidFill>
              </a:rPr>
              <a:t>www.slaapmakend.nl</a:t>
            </a:r>
            <a:r>
              <a:rPr lang="nl-NL" dirty="0"/>
              <a:t>)</a:t>
            </a:r>
          </a:p>
          <a:p>
            <a:pPr marL="323850" lvl="1" indent="0">
              <a:buNone/>
              <a:defRPr/>
            </a:pPr>
            <a:r>
              <a:rPr lang="nl-NL" dirty="0"/>
              <a:t>	Vergoeding alleen als ook andere problematiek</a:t>
            </a:r>
          </a:p>
          <a:p>
            <a:pPr lvl="1">
              <a:defRPr/>
            </a:pPr>
            <a:r>
              <a:rPr lang="nl-NL" dirty="0" err="1"/>
              <a:t>MindEase</a:t>
            </a:r>
            <a:r>
              <a:rPr lang="nl-NL" dirty="0"/>
              <a:t> (Renate Arens) </a:t>
            </a:r>
            <a:r>
              <a:rPr lang="nl-NL" dirty="0" err="1">
                <a:solidFill>
                  <a:schemeClr val="accent1"/>
                </a:solidFill>
              </a:rPr>
              <a:t>www.mindease.nl</a:t>
            </a:r>
            <a:r>
              <a:rPr lang="nl-NL" dirty="0">
                <a:solidFill>
                  <a:schemeClr val="accent1"/>
                </a:solidFill>
              </a:rPr>
              <a:t> </a:t>
            </a:r>
            <a:endParaRPr lang="nl-NL" dirty="0">
              <a:solidFill>
                <a:srgbClr val="FF0000"/>
              </a:solidFill>
            </a:endParaRPr>
          </a:p>
          <a:p>
            <a:pPr marL="647700" lvl="2" indent="0">
              <a:buNone/>
              <a:defRPr/>
            </a:pPr>
            <a:r>
              <a:rPr lang="nl-NL" dirty="0">
                <a:solidFill>
                  <a:srgbClr val="FF0000"/>
                </a:solidFill>
              </a:rPr>
              <a:t>	</a:t>
            </a:r>
            <a:r>
              <a:rPr lang="nl-NL" dirty="0"/>
              <a:t>Niet altijd vergoed; soms door werkgever</a:t>
            </a:r>
            <a:endParaRPr lang="nl-NL" dirty="0">
              <a:solidFill>
                <a:srgbClr val="FF0000"/>
              </a:solidFill>
            </a:endParaRPr>
          </a:p>
          <a:p>
            <a:pPr>
              <a:defRPr/>
            </a:pPr>
            <a:endParaRPr lang="nl-NL" dirty="0">
              <a:solidFill>
                <a:schemeClr val="tx2"/>
              </a:solidFill>
            </a:endParaRPr>
          </a:p>
          <a:p>
            <a:pPr marL="323850" lvl="1" indent="0">
              <a:buFontTx/>
              <a:buNone/>
              <a:defRPr/>
            </a:pPr>
            <a:endParaRPr lang="nl-NL" dirty="0"/>
          </a:p>
          <a:p>
            <a:pPr marL="323850" lvl="1" indent="0">
              <a:buFontTx/>
              <a:buNone/>
              <a:defRPr/>
            </a:pPr>
            <a:endParaRPr lang="nl-NL" dirty="0"/>
          </a:p>
          <a:p>
            <a:pPr marL="323850" lvl="1" indent="0">
              <a:buFontTx/>
              <a:buNone/>
              <a:defRPr/>
            </a:pPr>
            <a:r>
              <a:rPr lang="nl-NL" sz="1800" dirty="0">
                <a:solidFill>
                  <a:srgbClr val="FF0000"/>
                </a:solidFill>
              </a:rPr>
              <a:t>							</a:t>
            </a:r>
            <a:endParaRPr lang="nl-NL"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inhoud 1">
            <a:extLst>
              <a:ext uri="{FF2B5EF4-FFF2-40B4-BE49-F238E27FC236}">
                <a16:creationId xmlns:a16="http://schemas.microsoft.com/office/drawing/2014/main" id="{BBC55BC0-6BBC-4022-BD8B-CDFA0D826C22}"/>
              </a:ext>
            </a:extLst>
          </p:cNvPr>
          <p:cNvSpPr>
            <a:spLocks noGrp="1" noChangeArrowheads="1"/>
          </p:cNvSpPr>
          <p:nvPr>
            <p:ph idx="1"/>
          </p:nvPr>
        </p:nvSpPr>
        <p:spPr>
          <a:xfrm>
            <a:off x="323850" y="1052736"/>
            <a:ext cx="8640638" cy="5176837"/>
          </a:xfrm>
        </p:spPr>
        <p:txBody>
          <a:bodyPr/>
          <a:lstStyle/>
          <a:p>
            <a:pPr>
              <a:defRPr/>
            </a:pPr>
            <a:r>
              <a:rPr lang="nl-NL" altLang="nl-NL" dirty="0">
                <a:solidFill>
                  <a:schemeClr val="accent1"/>
                </a:solidFill>
              </a:rPr>
              <a:t>Online CGT-i	</a:t>
            </a:r>
          </a:p>
          <a:p>
            <a:pPr lvl="1">
              <a:defRPr/>
            </a:pPr>
            <a:r>
              <a:rPr lang="nl-NL" altLang="nl-NL" dirty="0"/>
              <a:t>i-Sleep </a:t>
            </a:r>
            <a:r>
              <a:rPr lang="nl-NL" altLang="nl-NL" dirty="0">
                <a:solidFill>
                  <a:schemeClr val="accent1"/>
                </a:solidFill>
                <a:ea typeface="+mn-ea"/>
                <a:cs typeface="+mn-cs"/>
              </a:rPr>
              <a:t>(www-i-</a:t>
            </a:r>
            <a:r>
              <a:rPr lang="nl-NL" altLang="nl-NL" dirty="0" err="1">
                <a:solidFill>
                  <a:schemeClr val="accent1"/>
                </a:solidFill>
                <a:ea typeface="+mn-ea"/>
                <a:cs typeface="+mn-cs"/>
              </a:rPr>
              <a:t>sleep.nl</a:t>
            </a:r>
            <a:r>
              <a:rPr lang="nl-NL" altLang="nl-NL" dirty="0">
                <a:solidFill>
                  <a:schemeClr val="accent1"/>
                </a:solidFill>
                <a:ea typeface="+mn-ea"/>
                <a:cs typeface="+mn-cs"/>
              </a:rPr>
              <a:t>)</a:t>
            </a:r>
          </a:p>
          <a:p>
            <a:pPr>
              <a:defRPr/>
            </a:pPr>
            <a:r>
              <a:rPr lang="nl-NL" altLang="nl-NL" dirty="0">
                <a:solidFill>
                  <a:schemeClr val="accent1"/>
                </a:solidFill>
              </a:rPr>
              <a:t>Boek </a:t>
            </a:r>
          </a:p>
          <a:p>
            <a:pPr lvl="1">
              <a:defRPr/>
            </a:pPr>
            <a:r>
              <a:rPr lang="nl-NL" altLang="nl-NL" dirty="0"/>
              <a:t>‘Slapeloosheid’ </a:t>
            </a:r>
          </a:p>
          <a:p>
            <a:pPr marL="323850" lvl="1" indent="0">
              <a:buNone/>
              <a:defRPr/>
            </a:pPr>
            <a:r>
              <a:rPr lang="nl-NL" altLang="nl-NL" dirty="0"/>
              <a:t>(Verbeek &amp; Klip)</a:t>
            </a:r>
          </a:p>
          <a:p>
            <a:pPr lvl="1">
              <a:defRPr/>
            </a:pPr>
            <a:r>
              <a:rPr lang="nl-NL" altLang="nl-NL" dirty="0"/>
              <a:t>‘Slapen als een oermens’</a:t>
            </a:r>
          </a:p>
          <a:p>
            <a:pPr marL="323850" lvl="1" indent="0">
              <a:buNone/>
              <a:defRPr/>
            </a:pPr>
            <a:r>
              <a:rPr lang="nl-NL" altLang="nl-NL" dirty="0"/>
              <a:t>(van de Laar)</a:t>
            </a:r>
          </a:p>
          <a:p>
            <a:pPr>
              <a:defRPr/>
            </a:pPr>
            <a:r>
              <a:rPr lang="nl-NL" altLang="nl-NL" dirty="0">
                <a:solidFill>
                  <a:schemeClr val="accent1"/>
                </a:solidFill>
              </a:rPr>
              <a:t>App: VGZ mindfulness coach</a:t>
            </a:r>
          </a:p>
          <a:p>
            <a:pPr lvl="1">
              <a:defRPr/>
            </a:pPr>
            <a:r>
              <a:rPr lang="nl-NL" altLang="nl-NL" dirty="0"/>
              <a:t>ontspanning</a:t>
            </a:r>
          </a:p>
          <a:p>
            <a:pPr>
              <a:defRPr/>
            </a:pPr>
            <a:r>
              <a:rPr lang="nl-NL" altLang="nl-NL" dirty="0">
                <a:solidFill>
                  <a:schemeClr val="accent1"/>
                </a:solidFill>
              </a:rPr>
              <a:t>Zelf slaaprestrictie toepassen:</a:t>
            </a:r>
          </a:p>
          <a:p>
            <a:pPr lvl="1">
              <a:defRPr/>
            </a:pPr>
            <a:r>
              <a:rPr lang="nl-NL" altLang="nl-NL" dirty="0"/>
              <a:t>https://www.thuisarts.nl/slecht-slapen/ik-ga-korter-in-bed-liggen-als-behandeling-om-beter-te-slapen</a:t>
            </a:r>
          </a:p>
          <a:p>
            <a:pPr>
              <a:defRPr/>
            </a:pPr>
            <a:r>
              <a:rPr lang="nl-NL" altLang="nl-NL" dirty="0">
                <a:solidFill>
                  <a:schemeClr val="accent1"/>
                </a:solidFill>
              </a:rPr>
              <a:t>Informatie slaapwaakcentrum JBZ – zoekterm slapeloosheid of insomnia</a:t>
            </a:r>
          </a:p>
          <a:p>
            <a:pPr lvl="1">
              <a:defRPr/>
            </a:pPr>
            <a:r>
              <a:rPr lang="nl-NL" altLang="nl-NL" dirty="0" err="1"/>
              <a:t>https</a:t>
            </a:r>
            <a:r>
              <a:rPr lang="nl-NL" altLang="nl-NL" dirty="0"/>
              <a:t>://</a:t>
            </a:r>
            <a:r>
              <a:rPr lang="nl-NL" altLang="nl-NL" dirty="0" err="1"/>
              <a:t>www.jeroenboschziekenhuis.nl</a:t>
            </a:r>
            <a:r>
              <a:rPr lang="nl-NL" altLang="nl-NL" dirty="0"/>
              <a:t>/aandoeningen/slapeloosheid-insomnia</a:t>
            </a:r>
          </a:p>
        </p:txBody>
      </p:sp>
      <p:pic>
        <p:nvPicPr>
          <p:cNvPr id="2" name="Afbeelding 1">
            <a:extLst>
              <a:ext uri="{FF2B5EF4-FFF2-40B4-BE49-F238E27FC236}">
                <a16:creationId xmlns:a16="http://schemas.microsoft.com/office/drawing/2014/main" id="{ADE76FE8-CD3A-2BED-0769-12E825CA8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937" y="1025936"/>
            <a:ext cx="2912809" cy="169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Slapeloosheid | Verbeek, Klip | 9789089539847 | Boom Psychologie">
            <a:extLst>
              <a:ext uri="{FF2B5EF4-FFF2-40B4-BE49-F238E27FC236}">
                <a16:creationId xmlns:a16="http://schemas.microsoft.com/office/drawing/2014/main" id="{DB39E6F1-357A-6B05-3D95-D94B0003C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223" y="2276872"/>
            <a:ext cx="1553421" cy="215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a:extLst>
              <a:ext uri="{FF2B5EF4-FFF2-40B4-BE49-F238E27FC236}">
                <a16:creationId xmlns:a16="http://schemas.microsoft.com/office/drawing/2014/main" id="{DFA887D6-E06F-D201-D1E1-110CB99B1DAD}"/>
              </a:ext>
            </a:extLst>
          </p:cNvPr>
          <p:cNvSpPr>
            <a:spLocks noGrp="1"/>
          </p:cNvSpPr>
          <p:nvPr>
            <p:ph type="title"/>
          </p:nvPr>
        </p:nvSpPr>
        <p:spPr>
          <a:xfrm>
            <a:off x="323850" y="198438"/>
            <a:ext cx="6336382" cy="974725"/>
          </a:xfrm>
        </p:spPr>
        <p:txBody>
          <a:bodyPr/>
          <a:lstStyle/>
          <a:p>
            <a:r>
              <a:rPr lang="nl-NL" b="1" dirty="0"/>
              <a:t>Meer informatie (en zelf aan de slag)</a:t>
            </a:r>
          </a:p>
        </p:txBody>
      </p:sp>
      <p:pic>
        <p:nvPicPr>
          <p:cNvPr id="3076" name="Picture 4" descr="Slapen als een oermens: wat de evolutie ons leert over een goede slaap :  van de Laar, Merijn: Amazon.es: Libros">
            <a:extLst>
              <a:ext uri="{FF2B5EF4-FFF2-40B4-BE49-F238E27FC236}">
                <a16:creationId xmlns:a16="http://schemas.microsoft.com/office/drawing/2014/main" id="{3F987FDD-8C5B-B37B-30B1-A484A0054C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43" t="264" r="32643" b="13528"/>
          <a:stretch/>
        </p:blipFill>
        <p:spPr bwMode="auto">
          <a:xfrm>
            <a:off x="4891236" y="2780117"/>
            <a:ext cx="1296144"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e moet niet alles geloven wat je denkt">
            <a:extLst>
              <a:ext uri="{FF2B5EF4-FFF2-40B4-BE49-F238E27FC236}">
                <a16:creationId xmlns:a16="http://schemas.microsoft.com/office/drawing/2014/main" id="{81D38849-4E29-DEBA-749D-7D559FA5DD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0" t="9051" r="10867" b="14453"/>
          <a:stretch/>
        </p:blipFill>
        <p:spPr bwMode="auto">
          <a:xfrm>
            <a:off x="6084169" y="2794809"/>
            <a:ext cx="2735982" cy="365852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b="1" dirty="0"/>
              <a:t>Take home </a:t>
            </a:r>
            <a:r>
              <a:rPr lang="nl-NL" b="1" dirty="0" err="1"/>
              <a:t>message</a:t>
            </a:r>
            <a:endParaRPr lang="nl-NL" b="1" dirty="0"/>
          </a:p>
        </p:txBody>
      </p:sp>
      <p:sp>
        <p:nvSpPr>
          <p:cNvPr id="3" name="Tijdelijke aanduiding voor inhoud 2"/>
          <p:cNvSpPr>
            <a:spLocks noGrp="1"/>
          </p:cNvSpPr>
          <p:nvPr>
            <p:ph idx="1"/>
          </p:nvPr>
        </p:nvSpPr>
        <p:spPr>
          <a:xfrm>
            <a:off x="323850" y="1482725"/>
            <a:ext cx="8136582" cy="2522339"/>
          </a:xfrm>
        </p:spPr>
        <p:txBody>
          <a:bodyPr/>
          <a:lstStyle/>
          <a:p>
            <a:r>
              <a:rPr lang="nl-NL" dirty="0"/>
              <a:t>Slaap je prima? Houden zo!</a:t>
            </a:r>
          </a:p>
          <a:p>
            <a:r>
              <a:rPr lang="nl-NL" dirty="0"/>
              <a:t>Zo niet: optimaliseer je slaaphygiëne</a:t>
            </a:r>
          </a:p>
          <a:p>
            <a:r>
              <a:rPr lang="nl-NL" dirty="0"/>
              <a:t>Hoe meer elementen je tegelijk toepast, des te beter werkt het</a:t>
            </a:r>
          </a:p>
          <a:p>
            <a:r>
              <a:rPr lang="nl-NL" dirty="0"/>
              <a:t>Wat brengt jou ontspanning?</a:t>
            </a:r>
          </a:p>
          <a:p>
            <a:r>
              <a:rPr lang="nl-NL" dirty="0"/>
              <a:t>Hoe is jouw balans tussen activiteit en rust, ook overdag?</a:t>
            </a:r>
          </a:p>
          <a:p>
            <a:r>
              <a:rPr lang="nl-NL" dirty="0"/>
              <a:t>Hoe ga je om met je gedachten? </a:t>
            </a:r>
          </a:p>
          <a:p>
            <a:pPr marL="0" indent="0">
              <a:buNone/>
            </a:pPr>
            <a:endParaRPr lang="nl-NL" dirty="0"/>
          </a:p>
          <a:p>
            <a:endParaRPr lang="nl-NL" dirty="0"/>
          </a:p>
        </p:txBody>
      </p:sp>
      <p:pic>
        <p:nvPicPr>
          <p:cNvPr id="11270" name="Picture 6" descr="Slaap | De wetenschappelijke methode voor betere slaap.">
            <a:extLst>
              <a:ext uri="{FF2B5EF4-FFF2-40B4-BE49-F238E27FC236}">
                <a16:creationId xmlns:a16="http://schemas.microsoft.com/office/drawing/2014/main" id="{4C2BFDCB-5EDE-6672-8046-94E408617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13" y="4833743"/>
            <a:ext cx="54356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7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0688"/>
            <a:ext cx="7920880" cy="974725"/>
          </a:xfrm>
        </p:spPr>
        <p:txBody>
          <a:bodyPr/>
          <a:lstStyle/>
          <a:p>
            <a:r>
              <a:rPr lang="nl-NL" sz="3600" b="1" dirty="0"/>
              <a:t>Wat is slaap?</a:t>
            </a:r>
          </a:p>
        </p:txBody>
      </p:sp>
      <p:sp>
        <p:nvSpPr>
          <p:cNvPr id="6" name="Tijdelijke aanduiding voor inhoud 2"/>
          <p:cNvSpPr txBox="1">
            <a:spLocks/>
          </p:cNvSpPr>
          <p:nvPr/>
        </p:nvSpPr>
        <p:spPr bwMode="auto">
          <a:xfrm>
            <a:off x="4572000" y="1916832"/>
            <a:ext cx="4158547" cy="432783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23850" indent="-323850" algn="l" rtl="0" eaLnBrk="1" fontAlgn="base" hangingPunct="1">
              <a:spcBef>
                <a:spcPct val="20000"/>
              </a:spcBef>
              <a:spcAft>
                <a:spcPct val="0"/>
              </a:spcAft>
              <a:buClr>
                <a:schemeClr val="bg2"/>
              </a:buClr>
              <a:buChar char="•"/>
              <a:defRPr sz="2000">
                <a:solidFill>
                  <a:schemeClr val="tx1"/>
                </a:solidFill>
                <a:latin typeface="+mn-lt"/>
                <a:ea typeface="+mn-ea"/>
                <a:cs typeface="+mn-cs"/>
              </a:defRPr>
            </a:lvl1pPr>
            <a:lvl2pPr marL="647700" indent="-323850" algn="l" rtl="0" eaLnBrk="1" fontAlgn="base" hangingPunct="1">
              <a:spcBef>
                <a:spcPct val="20000"/>
              </a:spcBef>
              <a:spcAft>
                <a:spcPct val="0"/>
              </a:spcAft>
              <a:buClr>
                <a:schemeClr val="bg2"/>
              </a:buClr>
              <a:buChar char="-"/>
              <a:defRPr sz="2000">
                <a:solidFill>
                  <a:schemeClr val="tx1"/>
                </a:solidFill>
                <a:latin typeface="+mn-lt"/>
              </a:defRPr>
            </a:lvl2pPr>
            <a:lvl3pPr marL="971550" indent="-323850" algn="l" rtl="0" eaLnBrk="1" fontAlgn="base" hangingPunct="1">
              <a:spcBef>
                <a:spcPct val="20000"/>
              </a:spcBef>
              <a:spcAft>
                <a:spcPct val="0"/>
              </a:spcAft>
              <a:buClr>
                <a:schemeClr val="bg2"/>
              </a:buClr>
              <a:buChar char="•"/>
              <a:defRPr sz="2000">
                <a:solidFill>
                  <a:schemeClr val="tx1"/>
                </a:solidFill>
                <a:latin typeface="+mn-lt"/>
              </a:defRPr>
            </a:lvl3pPr>
            <a:lvl4pPr marL="1295400" indent="-323850" algn="l" rtl="0" eaLnBrk="1" fontAlgn="base" hangingPunct="1">
              <a:spcBef>
                <a:spcPct val="20000"/>
              </a:spcBef>
              <a:spcAft>
                <a:spcPct val="0"/>
              </a:spcAft>
              <a:buClr>
                <a:schemeClr val="bg2"/>
              </a:buClr>
              <a:buChar char="-"/>
              <a:defRPr sz="2000">
                <a:solidFill>
                  <a:schemeClr val="tx1"/>
                </a:solidFill>
                <a:latin typeface="+mn-lt"/>
              </a:defRPr>
            </a:lvl4pPr>
            <a:lvl5pPr marL="1619250" indent="-323850" algn="l" rtl="0" eaLnBrk="1" fontAlgn="base" hangingPunct="1">
              <a:spcBef>
                <a:spcPct val="20000"/>
              </a:spcBef>
              <a:spcAft>
                <a:spcPct val="0"/>
              </a:spcAft>
              <a:buClr>
                <a:schemeClr val="bg2"/>
              </a:buClr>
              <a:buChar char="•"/>
              <a:defRPr sz="2000">
                <a:solidFill>
                  <a:schemeClr val="tx1"/>
                </a:solidFill>
                <a:latin typeface="+mn-lt"/>
              </a:defRPr>
            </a:lvl5pPr>
            <a:lvl6pPr marL="2076450" indent="-323850" algn="l" rtl="0" eaLnBrk="1" fontAlgn="base" hangingPunct="1">
              <a:spcBef>
                <a:spcPct val="20000"/>
              </a:spcBef>
              <a:spcAft>
                <a:spcPct val="0"/>
              </a:spcAft>
              <a:buClr>
                <a:schemeClr val="bg2"/>
              </a:buClr>
              <a:buChar char="•"/>
              <a:defRPr sz="2000">
                <a:solidFill>
                  <a:schemeClr val="tx1"/>
                </a:solidFill>
                <a:latin typeface="+mn-lt"/>
              </a:defRPr>
            </a:lvl6pPr>
            <a:lvl7pPr marL="2533650" indent="-323850" algn="l" rtl="0" eaLnBrk="1" fontAlgn="base" hangingPunct="1">
              <a:spcBef>
                <a:spcPct val="20000"/>
              </a:spcBef>
              <a:spcAft>
                <a:spcPct val="0"/>
              </a:spcAft>
              <a:buClr>
                <a:schemeClr val="bg2"/>
              </a:buClr>
              <a:buChar char="•"/>
              <a:defRPr sz="2000">
                <a:solidFill>
                  <a:schemeClr val="tx1"/>
                </a:solidFill>
                <a:latin typeface="+mn-lt"/>
              </a:defRPr>
            </a:lvl7pPr>
            <a:lvl8pPr marL="2990850" indent="-323850" algn="l" rtl="0" eaLnBrk="1" fontAlgn="base" hangingPunct="1">
              <a:spcBef>
                <a:spcPct val="20000"/>
              </a:spcBef>
              <a:spcAft>
                <a:spcPct val="0"/>
              </a:spcAft>
              <a:buClr>
                <a:schemeClr val="bg2"/>
              </a:buClr>
              <a:buChar char="•"/>
              <a:defRPr sz="2000">
                <a:solidFill>
                  <a:schemeClr val="tx1"/>
                </a:solidFill>
                <a:latin typeface="+mn-lt"/>
              </a:defRPr>
            </a:lvl8pPr>
            <a:lvl9pPr marL="3448050" indent="-323850" algn="l" rtl="0" eaLnBrk="1" fontAlgn="base" hangingPunct="1">
              <a:spcBef>
                <a:spcPct val="20000"/>
              </a:spcBef>
              <a:spcAft>
                <a:spcPct val="0"/>
              </a:spcAft>
              <a:buClr>
                <a:schemeClr val="bg2"/>
              </a:buClr>
              <a:buChar char="•"/>
              <a:defRPr sz="2000">
                <a:solidFill>
                  <a:schemeClr val="tx1"/>
                </a:solidFill>
                <a:latin typeface="+mn-lt"/>
              </a:defRPr>
            </a:lvl9pPr>
          </a:lstStyle>
          <a:p>
            <a:r>
              <a:rPr lang="nl-NL" sz="2400" kern="0" dirty="0"/>
              <a:t>Herstelfunctie</a:t>
            </a:r>
          </a:p>
          <a:p>
            <a:endParaRPr lang="nl-NL" sz="2400" kern="0" dirty="0"/>
          </a:p>
          <a:p>
            <a:r>
              <a:rPr lang="nl-NL" sz="2400" kern="0" dirty="0"/>
              <a:t>Verlagen van slaapdruk</a:t>
            </a:r>
          </a:p>
          <a:p>
            <a:endParaRPr lang="nl-NL" sz="2400" kern="0" dirty="0"/>
          </a:p>
          <a:p>
            <a:r>
              <a:rPr lang="nl-NL" sz="2400" kern="0" dirty="0"/>
              <a:t>Consolideren van geheugen</a:t>
            </a:r>
          </a:p>
          <a:p>
            <a:endParaRPr lang="nl-NL" sz="2400" kern="0" dirty="0"/>
          </a:p>
          <a:p>
            <a:r>
              <a:rPr lang="nl-NL" sz="2400" kern="0" dirty="0"/>
              <a:t>In balans brengen van interne/lichamelijke systemen</a:t>
            </a:r>
          </a:p>
          <a:p>
            <a:endParaRPr lang="nl-NL" sz="2400" kern="0" dirty="0"/>
          </a:p>
          <a:p>
            <a:r>
              <a:rPr lang="nl-NL" sz="2400" kern="0" dirty="0"/>
              <a:t>emotieregulatie</a:t>
            </a:r>
          </a:p>
          <a:p>
            <a:endParaRPr lang="nl-NL" sz="2400" kern="0" dirty="0"/>
          </a:p>
        </p:txBody>
      </p:sp>
      <p:pic>
        <p:nvPicPr>
          <p:cNvPr id="4098" name="Picture 2" descr="Just 13 Hilarious Memes For Anyone Who Loves Sleep - DoYou">
            <a:extLst>
              <a:ext uri="{FF2B5EF4-FFF2-40B4-BE49-F238E27FC236}">
                <a16:creationId xmlns:a16="http://schemas.microsoft.com/office/drawing/2014/main" id="{6458A518-846A-74F7-2CB5-49BA311DCD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88"/>
          <a:stretch/>
        </p:blipFill>
        <p:spPr bwMode="auto">
          <a:xfrm>
            <a:off x="312845" y="2707890"/>
            <a:ext cx="3816424" cy="245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2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3B9BF-0279-C9DF-6F5E-2AAAF8E5D3C1}"/>
              </a:ext>
            </a:extLst>
          </p:cNvPr>
          <p:cNvSpPr>
            <a:spLocks noGrp="1"/>
          </p:cNvSpPr>
          <p:nvPr>
            <p:ph type="title"/>
          </p:nvPr>
        </p:nvSpPr>
        <p:spPr/>
        <p:txBody>
          <a:bodyPr/>
          <a:lstStyle/>
          <a:p>
            <a:r>
              <a:rPr lang="nl-NL" b="1" dirty="0"/>
              <a:t>Wat is slaap?</a:t>
            </a:r>
          </a:p>
        </p:txBody>
      </p:sp>
      <p:sp>
        <p:nvSpPr>
          <p:cNvPr id="3" name="Ovaal 2">
            <a:extLst>
              <a:ext uri="{FF2B5EF4-FFF2-40B4-BE49-F238E27FC236}">
                <a16:creationId xmlns:a16="http://schemas.microsoft.com/office/drawing/2014/main" id="{A594B930-D7A9-DD5E-98EA-2999C38A5C01}"/>
              </a:ext>
            </a:extLst>
          </p:cNvPr>
          <p:cNvSpPr/>
          <p:nvPr/>
        </p:nvSpPr>
        <p:spPr>
          <a:xfrm>
            <a:off x="179512" y="2492896"/>
            <a:ext cx="2232248" cy="14401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t>slaapdruk of slaapschuld</a:t>
            </a:r>
          </a:p>
        </p:txBody>
      </p:sp>
      <p:sp>
        <p:nvSpPr>
          <p:cNvPr id="6" name="Ovaal 5">
            <a:extLst>
              <a:ext uri="{FF2B5EF4-FFF2-40B4-BE49-F238E27FC236}">
                <a16:creationId xmlns:a16="http://schemas.microsoft.com/office/drawing/2014/main" id="{F6AB4F04-B715-B7C4-3A43-62258F30FB90}"/>
              </a:ext>
            </a:extLst>
          </p:cNvPr>
          <p:cNvSpPr/>
          <p:nvPr/>
        </p:nvSpPr>
        <p:spPr>
          <a:xfrm>
            <a:off x="6660232" y="2492896"/>
            <a:ext cx="2232248" cy="14401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t>biologische klok</a:t>
            </a:r>
          </a:p>
        </p:txBody>
      </p:sp>
      <p:sp>
        <p:nvSpPr>
          <p:cNvPr id="7" name="Wolk 6">
            <a:extLst>
              <a:ext uri="{FF2B5EF4-FFF2-40B4-BE49-F238E27FC236}">
                <a16:creationId xmlns:a16="http://schemas.microsoft.com/office/drawing/2014/main" id="{991CDCF5-9010-798D-D9C0-5E894852D123}"/>
              </a:ext>
            </a:extLst>
          </p:cNvPr>
          <p:cNvSpPr/>
          <p:nvPr/>
        </p:nvSpPr>
        <p:spPr>
          <a:xfrm>
            <a:off x="3145193" y="2096852"/>
            <a:ext cx="2736304" cy="2664296"/>
          </a:xfrm>
          <a:prstGeom prst="cloud">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dirty="0">
                <a:solidFill>
                  <a:schemeClr val="tx2">
                    <a:lumMod val="75000"/>
                  </a:schemeClr>
                </a:solidFill>
              </a:rPr>
              <a:t>SLAAP</a:t>
            </a:r>
          </a:p>
        </p:txBody>
      </p:sp>
      <p:cxnSp>
        <p:nvCxnSpPr>
          <p:cNvPr id="15" name="Rechte verbindingslijn met pijl 14">
            <a:extLst>
              <a:ext uri="{FF2B5EF4-FFF2-40B4-BE49-F238E27FC236}">
                <a16:creationId xmlns:a16="http://schemas.microsoft.com/office/drawing/2014/main" id="{35CDCAD9-8C13-5006-9072-65A3D6FFF350}"/>
              </a:ext>
            </a:extLst>
          </p:cNvPr>
          <p:cNvCxnSpPr>
            <a:cxnSpLocks/>
          </p:cNvCxnSpPr>
          <p:nvPr/>
        </p:nvCxnSpPr>
        <p:spPr>
          <a:xfrm>
            <a:off x="2411760" y="3252124"/>
            <a:ext cx="720080" cy="0"/>
          </a:xfrm>
          <a:prstGeom prst="straightConnector1">
            <a:avLst/>
          </a:prstGeom>
          <a:ln w="857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40147F16-E269-5B9D-FE8F-5C6AAC77032F}"/>
              </a:ext>
            </a:extLst>
          </p:cNvPr>
          <p:cNvCxnSpPr>
            <a:cxnSpLocks/>
          </p:cNvCxnSpPr>
          <p:nvPr/>
        </p:nvCxnSpPr>
        <p:spPr>
          <a:xfrm flipH="1">
            <a:off x="5868144" y="3252124"/>
            <a:ext cx="792088" cy="0"/>
          </a:xfrm>
          <a:prstGeom prst="straightConnector1">
            <a:avLst/>
          </a:prstGeom>
          <a:ln w="857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B20DC02A-14B5-0EBF-C2D1-7CCB9F7E8826}"/>
              </a:ext>
            </a:extLst>
          </p:cNvPr>
          <p:cNvSpPr txBox="1"/>
          <p:nvPr/>
        </p:nvSpPr>
        <p:spPr>
          <a:xfrm>
            <a:off x="520120" y="5249884"/>
            <a:ext cx="3783280" cy="830997"/>
          </a:xfrm>
          <a:prstGeom prst="rect">
            <a:avLst/>
          </a:prstGeom>
          <a:noFill/>
        </p:spPr>
        <p:txBody>
          <a:bodyPr wrap="none" rtlCol="0">
            <a:spAutoFit/>
          </a:bodyPr>
          <a:lstStyle/>
          <a:p>
            <a:r>
              <a:rPr lang="nl-NL" dirty="0"/>
              <a:t>Slaapschuld = “proces S”</a:t>
            </a:r>
          </a:p>
          <a:p>
            <a:r>
              <a:rPr lang="nl-NL" dirty="0"/>
              <a:t>Biologische klok = “proces C”</a:t>
            </a:r>
          </a:p>
        </p:txBody>
      </p:sp>
      <p:sp>
        <p:nvSpPr>
          <p:cNvPr id="22" name="Tekstvak 21">
            <a:extLst>
              <a:ext uri="{FF2B5EF4-FFF2-40B4-BE49-F238E27FC236}">
                <a16:creationId xmlns:a16="http://schemas.microsoft.com/office/drawing/2014/main" id="{C93ADEDC-29F6-33D6-CDF6-AA3B30AC5ED9}"/>
              </a:ext>
            </a:extLst>
          </p:cNvPr>
          <p:cNvSpPr txBox="1"/>
          <p:nvPr/>
        </p:nvSpPr>
        <p:spPr>
          <a:xfrm>
            <a:off x="546014" y="1222583"/>
            <a:ext cx="7842409" cy="461665"/>
          </a:xfrm>
          <a:prstGeom prst="rect">
            <a:avLst/>
          </a:prstGeom>
          <a:noFill/>
        </p:spPr>
        <p:txBody>
          <a:bodyPr wrap="square" rtlCol="0">
            <a:spAutoFit/>
          </a:bodyPr>
          <a:lstStyle/>
          <a:p>
            <a:r>
              <a:rPr lang="nl-NL" b="1" dirty="0">
                <a:solidFill>
                  <a:schemeClr val="accent1">
                    <a:lumMod val="75000"/>
                  </a:schemeClr>
                </a:solidFill>
              </a:rPr>
              <a:t>Regulatie van waak en slaap: twee processen</a:t>
            </a:r>
          </a:p>
        </p:txBody>
      </p:sp>
    </p:spTree>
    <p:extLst>
      <p:ext uri="{BB962C8B-B14F-4D97-AF65-F5344CB8AC3E}">
        <p14:creationId xmlns:p14="http://schemas.microsoft.com/office/powerpoint/2010/main" val="429416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9565CF43-2329-D515-64C5-D880003680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07" b="6481"/>
          <a:stretch/>
        </p:blipFill>
        <p:spPr bwMode="auto">
          <a:xfrm>
            <a:off x="1585925" y="3427581"/>
            <a:ext cx="554880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323528" y="620688"/>
            <a:ext cx="7920880" cy="974725"/>
          </a:xfrm>
        </p:spPr>
        <p:txBody>
          <a:bodyPr/>
          <a:lstStyle/>
          <a:p>
            <a:r>
              <a:rPr lang="nl-NL" sz="3600" b="1" dirty="0"/>
              <a:t>Wat is slaap? Twee processen - 1</a:t>
            </a:r>
          </a:p>
        </p:txBody>
      </p:sp>
      <p:sp>
        <p:nvSpPr>
          <p:cNvPr id="6" name="Tijdelijke aanduiding voor inhoud 2"/>
          <p:cNvSpPr txBox="1">
            <a:spLocks/>
          </p:cNvSpPr>
          <p:nvPr/>
        </p:nvSpPr>
        <p:spPr bwMode="auto">
          <a:xfrm>
            <a:off x="476250" y="1635125"/>
            <a:ext cx="7768158" cy="3666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23850" indent="-323850" algn="l" rtl="0" eaLnBrk="1" fontAlgn="base" hangingPunct="1">
              <a:spcBef>
                <a:spcPct val="20000"/>
              </a:spcBef>
              <a:spcAft>
                <a:spcPct val="0"/>
              </a:spcAft>
              <a:buClr>
                <a:schemeClr val="bg2"/>
              </a:buClr>
              <a:buChar char="•"/>
              <a:defRPr sz="2000">
                <a:solidFill>
                  <a:schemeClr val="tx1"/>
                </a:solidFill>
                <a:latin typeface="+mn-lt"/>
                <a:ea typeface="+mn-ea"/>
                <a:cs typeface="+mn-cs"/>
              </a:defRPr>
            </a:lvl1pPr>
            <a:lvl2pPr marL="647700" indent="-323850" algn="l" rtl="0" eaLnBrk="1" fontAlgn="base" hangingPunct="1">
              <a:spcBef>
                <a:spcPct val="20000"/>
              </a:spcBef>
              <a:spcAft>
                <a:spcPct val="0"/>
              </a:spcAft>
              <a:buClr>
                <a:schemeClr val="bg2"/>
              </a:buClr>
              <a:buChar char="-"/>
              <a:defRPr sz="2000">
                <a:solidFill>
                  <a:schemeClr val="tx1"/>
                </a:solidFill>
                <a:latin typeface="+mn-lt"/>
              </a:defRPr>
            </a:lvl2pPr>
            <a:lvl3pPr marL="971550" indent="-323850" algn="l" rtl="0" eaLnBrk="1" fontAlgn="base" hangingPunct="1">
              <a:spcBef>
                <a:spcPct val="20000"/>
              </a:spcBef>
              <a:spcAft>
                <a:spcPct val="0"/>
              </a:spcAft>
              <a:buClr>
                <a:schemeClr val="bg2"/>
              </a:buClr>
              <a:buChar char="•"/>
              <a:defRPr sz="2000">
                <a:solidFill>
                  <a:schemeClr val="tx1"/>
                </a:solidFill>
                <a:latin typeface="+mn-lt"/>
              </a:defRPr>
            </a:lvl3pPr>
            <a:lvl4pPr marL="1295400" indent="-323850" algn="l" rtl="0" eaLnBrk="1" fontAlgn="base" hangingPunct="1">
              <a:spcBef>
                <a:spcPct val="20000"/>
              </a:spcBef>
              <a:spcAft>
                <a:spcPct val="0"/>
              </a:spcAft>
              <a:buClr>
                <a:schemeClr val="bg2"/>
              </a:buClr>
              <a:buChar char="-"/>
              <a:defRPr sz="2000">
                <a:solidFill>
                  <a:schemeClr val="tx1"/>
                </a:solidFill>
                <a:latin typeface="+mn-lt"/>
              </a:defRPr>
            </a:lvl4pPr>
            <a:lvl5pPr marL="1619250" indent="-323850" algn="l" rtl="0" eaLnBrk="1" fontAlgn="base" hangingPunct="1">
              <a:spcBef>
                <a:spcPct val="20000"/>
              </a:spcBef>
              <a:spcAft>
                <a:spcPct val="0"/>
              </a:spcAft>
              <a:buClr>
                <a:schemeClr val="bg2"/>
              </a:buClr>
              <a:buChar char="•"/>
              <a:defRPr sz="2000">
                <a:solidFill>
                  <a:schemeClr val="tx1"/>
                </a:solidFill>
                <a:latin typeface="+mn-lt"/>
              </a:defRPr>
            </a:lvl5pPr>
            <a:lvl6pPr marL="2076450" indent="-323850" algn="l" rtl="0" eaLnBrk="1" fontAlgn="base" hangingPunct="1">
              <a:spcBef>
                <a:spcPct val="20000"/>
              </a:spcBef>
              <a:spcAft>
                <a:spcPct val="0"/>
              </a:spcAft>
              <a:buClr>
                <a:schemeClr val="bg2"/>
              </a:buClr>
              <a:buChar char="•"/>
              <a:defRPr sz="2000">
                <a:solidFill>
                  <a:schemeClr val="tx1"/>
                </a:solidFill>
                <a:latin typeface="+mn-lt"/>
              </a:defRPr>
            </a:lvl6pPr>
            <a:lvl7pPr marL="2533650" indent="-323850" algn="l" rtl="0" eaLnBrk="1" fontAlgn="base" hangingPunct="1">
              <a:spcBef>
                <a:spcPct val="20000"/>
              </a:spcBef>
              <a:spcAft>
                <a:spcPct val="0"/>
              </a:spcAft>
              <a:buClr>
                <a:schemeClr val="bg2"/>
              </a:buClr>
              <a:buChar char="•"/>
              <a:defRPr sz="2000">
                <a:solidFill>
                  <a:schemeClr val="tx1"/>
                </a:solidFill>
                <a:latin typeface="+mn-lt"/>
              </a:defRPr>
            </a:lvl7pPr>
            <a:lvl8pPr marL="2990850" indent="-323850" algn="l" rtl="0" eaLnBrk="1" fontAlgn="base" hangingPunct="1">
              <a:spcBef>
                <a:spcPct val="20000"/>
              </a:spcBef>
              <a:spcAft>
                <a:spcPct val="0"/>
              </a:spcAft>
              <a:buClr>
                <a:schemeClr val="bg2"/>
              </a:buClr>
              <a:buChar char="•"/>
              <a:defRPr sz="2000">
                <a:solidFill>
                  <a:schemeClr val="tx1"/>
                </a:solidFill>
                <a:latin typeface="+mn-lt"/>
              </a:defRPr>
            </a:lvl8pPr>
            <a:lvl9pPr marL="3448050" indent="-323850" algn="l" rtl="0" eaLnBrk="1" fontAlgn="base" hangingPunct="1">
              <a:spcBef>
                <a:spcPct val="20000"/>
              </a:spcBef>
              <a:spcAft>
                <a:spcPct val="0"/>
              </a:spcAft>
              <a:buClr>
                <a:schemeClr val="bg2"/>
              </a:buClr>
              <a:buChar char="•"/>
              <a:defRPr sz="2000">
                <a:solidFill>
                  <a:schemeClr val="tx1"/>
                </a:solidFill>
                <a:latin typeface="+mn-lt"/>
              </a:defRPr>
            </a:lvl9pPr>
          </a:lstStyle>
          <a:p>
            <a:pPr marL="0" indent="0">
              <a:buNone/>
            </a:pPr>
            <a:r>
              <a:rPr lang="nl-NL" sz="2400" b="1" kern="0" dirty="0">
                <a:solidFill>
                  <a:schemeClr val="accent1">
                    <a:lumMod val="75000"/>
                  </a:schemeClr>
                </a:solidFill>
              </a:rPr>
              <a:t>Slaapdruk (proces S)</a:t>
            </a:r>
          </a:p>
          <a:p>
            <a:r>
              <a:rPr lang="nl-NL" sz="2400" kern="0" dirty="0"/>
              <a:t>Opbouw van slaapdruk of –schuld</a:t>
            </a:r>
          </a:p>
          <a:p>
            <a:r>
              <a:rPr lang="nl-NL" sz="2400" kern="0" dirty="0"/>
              <a:t>Fysieke en mentale activiteit</a:t>
            </a:r>
          </a:p>
          <a:p>
            <a:r>
              <a:rPr lang="nl-NL" sz="2400" kern="0" dirty="0"/>
              <a:t>Betrokkenheid van hersenkernen &amp; neurotransmitters</a:t>
            </a:r>
          </a:p>
          <a:p>
            <a:endParaRPr lang="nl-NL" sz="2400" kern="0" dirty="0"/>
          </a:p>
          <a:p>
            <a:endParaRPr lang="nl-NL" sz="2400" kern="0" dirty="0"/>
          </a:p>
        </p:txBody>
      </p:sp>
    </p:spTree>
    <p:extLst>
      <p:ext uri="{BB962C8B-B14F-4D97-AF65-F5344CB8AC3E}">
        <p14:creationId xmlns:p14="http://schemas.microsoft.com/office/powerpoint/2010/main" val="713580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0688"/>
            <a:ext cx="7920880" cy="974725"/>
          </a:xfrm>
        </p:spPr>
        <p:txBody>
          <a:bodyPr/>
          <a:lstStyle/>
          <a:p>
            <a:r>
              <a:rPr lang="nl-NL" sz="3600" b="1" dirty="0"/>
              <a:t>Wat is slaap? Twee processen - 2</a:t>
            </a:r>
          </a:p>
        </p:txBody>
      </p:sp>
      <p:sp>
        <p:nvSpPr>
          <p:cNvPr id="6" name="Tijdelijke aanduiding voor inhoud 2"/>
          <p:cNvSpPr txBox="1">
            <a:spLocks/>
          </p:cNvSpPr>
          <p:nvPr/>
        </p:nvSpPr>
        <p:spPr bwMode="auto">
          <a:xfrm>
            <a:off x="476251" y="2060848"/>
            <a:ext cx="4815830" cy="3240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23850" indent="-323850" algn="l" rtl="0" eaLnBrk="1" fontAlgn="base" hangingPunct="1">
              <a:spcBef>
                <a:spcPct val="20000"/>
              </a:spcBef>
              <a:spcAft>
                <a:spcPct val="0"/>
              </a:spcAft>
              <a:buClr>
                <a:schemeClr val="bg2"/>
              </a:buClr>
              <a:buChar char="•"/>
              <a:defRPr sz="2000">
                <a:solidFill>
                  <a:schemeClr val="tx1"/>
                </a:solidFill>
                <a:latin typeface="+mn-lt"/>
                <a:ea typeface="+mn-ea"/>
                <a:cs typeface="+mn-cs"/>
              </a:defRPr>
            </a:lvl1pPr>
            <a:lvl2pPr marL="647700" indent="-323850" algn="l" rtl="0" eaLnBrk="1" fontAlgn="base" hangingPunct="1">
              <a:spcBef>
                <a:spcPct val="20000"/>
              </a:spcBef>
              <a:spcAft>
                <a:spcPct val="0"/>
              </a:spcAft>
              <a:buClr>
                <a:schemeClr val="bg2"/>
              </a:buClr>
              <a:buChar char="-"/>
              <a:defRPr sz="2000">
                <a:solidFill>
                  <a:schemeClr val="tx1"/>
                </a:solidFill>
                <a:latin typeface="+mn-lt"/>
              </a:defRPr>
            </a:lvl2pPr>
            <a:lvl3pPr marL="971550" indent="-323850" algn="l" rtl="0" eaLnBrk="1" fontAlgn="base" hangingPunct="1">
              <a:spcBef>
                <a:spcPct val="20000"/>
              </a:spcBef>
              <a:spcAft>
                <a:spcPct val="0"/>
              </a:spcAft>
              <a:buClr>
                <a:schemeClr val="bg2"/>
              </a:buClr>
              <a:buChar char="•"/>
              <a:defRPr sz="2000">
                <a:solidFill>
                  <a:schemeClr val="tx1"/>
                </a:solidFill>
                <a:latin typeface="+mn-lt"/>
              </a:defRPr>
            </a:lvl3pPr>
            <a:lvl4pPr marL="1295400" indent="-323850" algn="l" rtl="0" eaLnBrk="1" fontAlgn="base" hangingPunct="1">
              <a:spcBef>
                <a:spcPct val="20000"/>
              </a:spcBef>
              <a:spcAft>
                <a:spcPct val="0"/>
              </a:spcAft>
              <a:buClr>
                <a:schemeClr val="bg2"/>
              </a:buClr>
              <a:buChar char="-"/>
              <a:defRPr sz="2000">
                <a:solidFill>
                  <a:schemeClr val="tx1"/>
                </a:solidFill>
                <a:latin typeface="+mn-lt"/>
              </a:defRPr>
            </a:lvl4pPr>
            <a:lvl5pPr marL="1619250" indent="-323850" algn="l" rtl="0" eaLnBrk="1" fontAlgn="base" hangingPunct="1">
              <a:spcBef>
                <a:spcPct val="20000"/>
              </a:spcBef>
              <a:spcAft>
                <a:spcPct val="0"/>
              </a:spcAft>
              <a:buClr>
                <a:schemeClr val="bg2"/>
              </a:buClr>
              <a:buChar char="•"/>
              <a:defRPr sz="2000">
                <a:solidFill>
                  <a:schemeClr val="tx1"/>
                </a:solidFill>
                <a:latin typeface="+mn-lt"/>
              </a:defRPr>
            </a:lvl5pPr>
            <a:lvl6pPr marL="2076450" indent="-323850" algn="l" rtl="0" eaLnBrk="1" fontAlgn="base" hangingPunct="1">
              <a:spcBef>
                <a:spcPct val="20000"/>
              </a:spcBef>
              <a:spcAft>
                <a:spcPct val="0"/>
              </a:spcAft>
              <a:buClr>
                <a:schemeClr val="bg2"/>
              </a:buClr>
              <a:buChar char="•"/>
              <a:defRPr sz="2000">
                <a:solidFill>
                  <a:schemeClr val="tx1"/>
                </a:solidFill>
                <a:latin typeface="+mn-lt"/>
              </a:defRPr>
            </a:lvl6pPr>
            <a:lvl7pPr marL="2533650" indent="-323850" algn="l" rtl="0" eaLnBrk="1" fontAlgn="base" hangingPunct="1">
              <a:spcBef>
                <a:spcPct val="20000"/>
              </a:spcBef>
              <a:spcAft>
                <a:spcPct val="0"/>
              </a:spcAft>
              <a:buClr>
                <a:schemeClr val="bg2"/>
              </a:buClr>
              <a:buChar char="•"/>
              <a:defRPr sz="2000">
                <a:solidFill>
                  <a:schemeClr val="tx1"/>
                </a:solidFill>
                <a:latin typeface="+mn-lt"/>
              </a:defRPr>
            </a:lvl7pPr>
            <a:lvl8pPr marL="2990850" indent="-323850" algn="l" rtl="0" eaLnBrk="1" fontAlgn="base" hangingPunct="1">
              <a:spcBef>
                <a:spcPct val="20000"/>
              </a:spcBef>
              <a:spcAft>
                <a:spcPct val="0"/>
              </a:spcAft>
              <a:buClr>
                <a:schemeClr val="bg2"/>
              </a:buClr>
              <a:buChar char="•"/>
              <a:defRPr sz="2000">
                <a:solidFill>
                  <a:schemeClr val="tx1"/>
                </a:solidFill>
                <a:latin typeface="+mn-lt"/>
              </a:defRPr>
            </a:lvl8pPr>
            <a:lvl9pPr marL="3448050" indent="-323850" algn="l" rtl="0" eaLnBrk="1" fontAlgn="base" hangingPunct="1">
              <a:spcBef>
                <a:spcPct val="20000"/>
              </a:spcBef>
              <a:spcAft>
                <a:spcPct val="0"/>
              </a:spcAft>
              <a:buClr>
                <a:schemeClr val="bg2"/>
              </a:buClr>
              <a:buChar char="•"/>
              <a:defRPr sz="2000">
                <a:solidFill>
                  <a:schemeClr val="tx1"/>
                </a:solidFill>
                <a:latin typeface="+mn-lt"/>
              </a:defRPr>
            </a:lvl9pPr>
          </a:lstStyle>
          <a:p>
            <a:pPr marL="0" indent="0">
              <a:buNone/>
            </a:pPr>
            <a:r>
              <a:rPr lang="nl-NL" sz="2400" b="1" kern="0" dirty="0" err="1">
                <a:solidFill>
                  <a:schemeClr val="accent1">
                    <a:lumMod val="75000"/>
                  </a:schemeClr>
                </a:solidFill>
              </a:rPr>
              <a:t>Circadiaan</a:t>
            </a:r>
            <a:r>
              <a:rPr lang="nl-NL" sz="2400" b="1" kern="0" dirty="0">
                <a:solidFill>
                  <a:schemeClr val="accent1">
                    <a:lumMod val="75000"/>
                  </a:schemeClr>
                </a:solidFill>
              </a:rPr>
              <a:t> ritme (proces C)</a:t>
            </a:r>
          </a:p>
          <a:p>
            <a:r>
              <a:rPr lang="nl-NL" sz="2400" kern="0" dirty="0"/>
              <a:t>24-uurs ritme, bepaald door interne en externe factoren</a:t>
            </a:r>
          </a:p>
          <a:p>
            <a:pPr lvl="1"/>
            <a:r>
              <a:rPr lang="nl-NL" sz="2400" kern="0" dirty="0" err="1"/>
              <a:t>Zeitgebers</a:t>
            </a:r>
            <a:r>
              <a:rPr lang="nl-NL" sz="2400" kern="0" dirty="0"/>
              <a:t> (licht, tijd, temperatuur)</a:t>
            </a:r>
          </a:p>
          <a:p>
            <a:pPr lvl="1"/>
            <a:r>
              <a:rPr lang="nl-NL" sz="2400" kern="0" dirty="0"/>
              <a:t>Lichamelijke inspanning, voeding</a:t>
            </a:r>
          </a:p>
          <a:p>
            <a:endParaRPr lang="nl-NL" sz="2400" kern="0" dirty="0"/>
          </a:p>
        </p:txBody>
      </p:sp>
      <p:pic>
        <p:nvPicPr>
          <p:cNvPr id="5122" name="Picture 2" descr="Infoblad">
            <a:extLst>
              <a:ext uri="{FF2B5EF4-FFF2-40B4-BE49-F238E27FC236}">
                <a16:creationId xmlns:a16="http://schemas.microsoft.com/office/drawing/2014/main" id="{8972021F-18D6-1952-5EBD-16133530D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006" y="2492896"/>
            <a:ext cx="349349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38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1B2276-91DF-FB11-AF84-3D48728F7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733550"/>
            <a:ext cx="7683500" cy="33909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CA1EEA23-0523-9FC1-372F-39C37273FF04}"/>
              </a:ext>
            </a:extLst>
          </p:cNvPr>
          <p:cNvSpPr>
            <a:spLocks noGrp="1"/>
          </p:cNvSpPr>
          <p:nvPr>
            <p:ph type="title"/>
          </p:nvPr>
        </p:nvSpPr>
        <p:spPr/>
        <p:txBody>
          <a:bodyPr/>
          <a:lstStyle/>
          <a:p>
            <a:r>
              <a:rPr lang="nl-NL" sz="3600" b="1" dirty="0"/>
              <a:t>Samenwerking 2 processen</a:t>
            </a:r>
          </a:p>
        </p:txBody>
      </p:sp>
    </p:spTree>
    <p:extLst>
      <p:ext uri="{BB962C8B-B14F-4D97-AF65-F5344CB8AC3E}">
        <p14:creationId xmlns:p14="http://schemas.microsoft.com/office/powerpoint/2010/main" val="217545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0688"/>
            <a:ext cx="7920880" cy="974725"/>
          </a:xfrm>
        </p:spPr>
        <p:txBody>
          <a:bodyPr/>
          <a:lstStyle/>
          <a:p>
            <a:r>
              <a:rPr lang="nl-NL" sz="3600" b="1" dirty="0"/>
              <a:t>Slaapstructuur</a:t>
            </a:r>
          </a:p>
        </p:txBody>
      </p:sp>
      <p:sp>
        <p:nvSpPr>
          <p:cNvPr id="5" name="Tijdelijke aanduiding voor inhoud 2"/>
          <p:cNvSpPr>
            <a:spLocks noGrp="1"/>
          </p:cNvSpPr>
          <p:nvPr>
            <p:ph idx="1"/>
          </p:nvPr>
        </p:nvSpPr>
        <p:spPr>
          <a:xfrm>
            <a:off x="323850" y="1482725"/>
            <a:ext cx="8424614" cy="1802259"/>
          </a:xfrm>
        </p:spPr>
        <p:txBody>
          <a:bodyPr/>
          <a:lstStyle/>
          <a:p>
            <a:r>
              <a:rPr lang="nl-NL" dirty="0"/>
              <a:t>Meerdere slaapcycli per nacht</a:t>
            </a:r>
          </a:p>
          <a:p>
            <a:r>
              <a:rPr lang="nl-NL" dirty="0"/>
              <a:t>Lichte en diepere slaap, REM slaap</a:t>
            </a:r>
          </a:p>
          <a:p>
            <a:r>
              <a:rPr lang="nl-NL" dirty="0"/>
              <a:t>Meermalen ontwaken is heel normaal</a:t>
            </a:r>
          </a:p>
          <a:p>
            <a:pPr marL="0" indent="0">
              <a:buNone/>
            </a:pPr>
            <a:endParaRPr lang="nl-NL" dirty="0"/>
          </a:p>
        </p:txBody>
      </p:sp>
      <p:pic>
        <p:nvPicPr>
          <p:cNvPr id="3" name="Picture 6" descr="Stages of Sleep: REM Sleep, Deep Sleep, and Circadian Rhythm">
            <a:extLst>
              <a:ext uri="{FF2B5EF4-FFF2-40B4-BE49-F238E27FC236}">
                <a16:creationId xmlns:a16="http://schemas.microsoft.com/office/drawing/2014/main" id="{C670AE65-A486-4066-E4B3-B573F27C5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19" r="2" b="27023"/>
          <a:stretch>
            <a:fillRect/>
          </a:stretch>
        </p:blipFill>
        <p:spPr bwMode="auto">
          <a:xfrm>
            <a:off x="827584" y="2860823"/>
            <a:ext cx="705167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rested Leeuwerik Die Op Witte Achtergrond Galerida Cristata Wordt  Geïsoleerdn Stockfoto en meer beelden van Leeuwerik - iStock">
            <a:extLst>
              <a:ext uri="{FF2B5EF4-FFF2-40B4-BE49-F238E27FC236}">
                <a16:creationId xmlns:a16="http://schemas.microsoft.com/office/drawing/2014/main" id="{3B86C398-C1C4-6AA0-4FED-1D4365C26A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5" t="18325" r="23783"/>
          <a:stretch/>
        </p:blipFill>
        <p:spPr bwMode="auto">
          <a:xfrm>
            <a:off x="261582" y="4711329"/>
            <a:ext cx="2088232" cy="181012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AF140E3-3C1F-36F8-A254-4AC7A636BFE6}"/>
              </a:ext>
            </a:extLst>
          </p:cNvPr>
          <p:cNvSpPr>
            <a:spLocks noGrp="1"/>
          </p:cNvSpPr>
          <p:nvPr>
            <p:ph type="title"/>
          </p:nvPr>
        </p:nvSpPr>
        <p:spPr>
          <a:xfrm>
            <a:off x="434484" y="508000"/>
            <a:ext cx="6076950" cy="974725"/>
          </a:xfrm>
        </p:spPr>
        <p:txBody>
          <a:bodyPr/>
          <a:lstStyle/>
          <a:p>
            <a:r>
              <a:rPr lang="nl-NL" b="1" dirty="0"/>
              <a:t>Slaap in de levensloop </a:t>
            </a:r>
          </a:p>
        </p:txBody>
      </p:sp>
      <p:sp>
        <p:nvSpPr>
          <p:cNvPr id="3" name="Tijdelijke aanduiding voor inhoud 2">
            <a:extLst>
              <a:ext uri="{FF2B5EF4-FFF2-40B4-BE49-F238E27FC236}">
                <a16:creationId xmlns:a16="http://schemas.microsoft.com/office/drawing/2014/main" id="{FD829BC8-44DA-57A6-B3F3-3A7EE588D047}"/>
              </a:ext>
            </a:extLst>
          </p:cNvPr>
          <p:cNvSpPr>
            <a:spLocks noGrp="1"/>
          </p:cNvSpPr>
          <p:nvPr>
            <p:ph idx="1"/>
          </p:nvPr>
        </p:nvSpPr>
        <p:spPr/>
        <p:txBody>
          <a:bodyPr/>
          <a:lstStyle/>
          <a:p>
            <a:r>
              <a:rPr lang="nl-NL" sz="2000" kern="0" dirty="0"/>
              <a:t>Slaapbehoefte verandert met de leeftijd</a:t>
            </a:r>
          </a:p>
          <a:p>
            <a:r>
              <a:rPr lang="nl-NL" sz="2000" kern="0" dirty="0"/>
              <a:t>Naarmate we ouder worden </a:t>
            </a:r>
          </a:p>
          <a:p>
            <a:pPr lvl="1"/>
            <a:r>
              <a:rPr lang="nl-NL" kern="0" dirty="0"/>
              <a:t>Moeizamer inslapen</a:t>
            </a:r>
          </a:p>
          <a:p>
            <a:pPr lvl="1"/>
            <a:r>
              <a:rPr lang="nl-NL" sz="2000" kern="0" dirty="0"/>
              <a:t>Vaker en langer wakker</a:t>
            </a:r>
          </a:p>
          <a:p>
            <a:pPr lvl="1"/>
            <a:r>
              <a:rPr lang="nl-NL" sz="2000" kern="0" dirty="0"/>
              <a:t>Slaap minder diep</a:t>
            </a:r>
          </a:p>
          <a:p>
            <a:pPr lvl="1"/>
            <a:endParaRPr lang="nl-NL" sz="2000" kern="0" dirty="0"/>
          </a:p>
          <a:p>
            <a:r>
              <a:rPr lang="nl-NL" dirty="0"/>
              <a:t>Individuele verschillen</a:t>
            </a:r>
          </a:p>
          <a:p>
            <a:pPr lvl="1"/>
            <a:r>
              <a:rPr lang="nl-NL" kern="0" dirty="0"/>
              <a:t>Vroeg of laat chronotype</a:t>
            </a:r>
          </a:p>
          <a:p>
            <a:endParaRPr lang="nl-NL" sz="2000" b="1" kern="0" dirty="0"/>
          </a:p>
          <a:p>
            <a:endParaRPr lang="nl-NL" dirty="0"/>
          </a:p>
        </p:txBody>
      </p:sp>
      <p:pic>
        <p:nvPicPr>
          <p:cNvPr id="7172" name="Picture 4" descr="Experts reveal new sleep requirements for different age groups">
            <a:extLst>
              <a:ext uri="{FF2B5EF4-FFF2-40B4-BE49-F238E27FC236}">
                <a16:creationId xmlns:a16="http://schemas.microsoft.com/office/drawing/2014/main" id="{BB9C2D24-F712-48F0-CD21-36BFBB880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451" y="1844824"/>
            <a:ext cx="4954725" cy="278703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ight Owl Images - Free Download on Freepik">
            <a:extLst>
              <a:ext uri="{FF2B5EF4-FFF2-40B4-BE49-F238E27FC236}">
                <a16:creationId xmlns:a16="http://schemas.microsoft.com/office/drawing/2014/main" id="{14EE5E43-F5A7-3887-ED66-2108C29C59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21" t="4470" r="15524" b="490"/>
          <a:stretch/>
        </p:blipFill>
        <p:spPr bwMode="auto">
          <a:xfrm>
            <a:off x="2627784" y="4711328"/>
            <a:ext cx="2293336" cy="181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89633"/>
      </p:ext>
    </p:extLst>
  </p:cSld>
  <p:clrMapOvr>
    <a:masterClrMapping/>
  </p:clrMapOvr>
</p:sld>
</file>

<file path=ppt/theme/theme1.xml><?xml version="1.0" encoding="utf-8"?>
<a:theme xmlns:a="http://schemas.openxmlformats.org/drawingml/2006/main" name="JBZ Licht">
  <a:themeElements>
    <a:clrScheme name="">
      <a:dk1>
        <a:srgbClr val="000000"/>
      </a:dk1>
      <a:lt1>
        <a:srgbClr val="FFFFFF"/>
      </a:lt1>
      <a:dk2>
        <a:srgbClr val="007DAD"/>
      </a:dk2>
      <a:lt2>
        <a:srgbClr val="808080"/>
      </a:lt2>
      <a:accent1>
        <a:srgbClr val="9E005D"/>
      </a:accent1>
      <a:accent2>
        <a:srgbClr val="00AAAD"/>
      </a:accent2>
      <a:accent3>
        <a:srgbClr val="FFFFFF"/>
      </a:accent3>
      <a:accent4>
        <a:srgbClr val="000000"/>
      </a:accent4>
      <a:accent5>
        <a:srgbClr val="CCAAB6"/>
      </a:accent5>
      <a:accent6>
        <a:srgbClr val="009A9C"/>
      </a:accent6>
      <a:hlink>
        <a:srgbClr val="8CC63F"/>
      </a:hlink>
      <a:folHlink>
        <a:srgbClr val="FCAF17"/>
      </a:folHlink>
    </a:clrScheme>
    <a:fontScheme name="Standaardontwerp">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JBZ Licht</Template>
  <TotalTime>1838</TotalTime>
  <Words>1903</Words>
  <Application>Microsoft Macintosh PowerPoint</Application>
  <PresentationFormat>Diavoorstelling (4:3)</PresentationFormat>
  <Paragraphs>225</Paragraphs>
  <Slides>23</Slides>
  <Notes>17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Calibri</vt:lpstr>
      <vt:lpstr>Wingdings</vt:lpstr>
      <vt:lpstr>JBZ Licht</vt:lpstr>
      <vt:lpstr>PowerPoint-presentatie</vt:lpstr>
      <vt:lpstr>Inhoud</vt:lpstr>
      <vt:lpstr>Wat is slaap?</vt:lpstr>
      <vt:lpstr>Wat is slaap?</vt:lpstr>
      <vt:lpstr>Wat is slaap? Twee processen - 1</vt:lpstr>
      <vt:lpstr>Wat is slaap? Twee processen - 2</vt:lpstr>
      <vt:lpstr>Samenwerking 2 processen</vt:lpstr>
      <vt:lpstr>Slaapstructuur</vt:lpstr>
      <vt:lpstr>Slaap in de levensloop </vt:lpstr>
      <vt:lpstr>Slaap en MS</vt:lpstr>
      <vt:lpstr>Slaaphygiëneadviezen: overdag</vt:lpstr>
      <vt:lpstr>Slaaphygiëneadviezen: ‘s avonds</vt:lpstr>
      <vt:lpstr>Slaaphygiëneadviezen: in bed</vt:lpstr>
      <vt:lpstr>PowerPoint-presentatie</vt:lpstr>
      <vt:lpstr>Insomnie</vt:lpstr>
      <vt:lpstr>Behandeling van insomnie</vt:lpstr>
      <vt:lpstr>PowerPoint-presentatie</vt:lpstr>
      <vt:lpstr>Ontspannen kun je leren </vt:lpstr>
      <vt:lpstr>Rol van (onbewuste) gedachten</vt:lpstr>
      <vt:lpstr>Oplossingsgericht denken</vt:lpstr>
      <vt:lpstr>Hulp bij slaapproblemen</vt:lpstr>
      <vt:lpstr>Meer informatie (en zelf aan de slag)</vt:lpstr>
      <vt:lpstr>Take home message</vt:lpstr>
    </vt:vector>
  </TitlesOfParts>
  <Company>Jeroen Bosch Ziekenhuis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svleersum</dc:creator>
  <cp:lastModifiedBy>Meike Holleman</cp:lastModifiedBy>
  <cp:revision>137</cp:revision>
  <cp:lastPrinted>2017-05-03T14:07:46Z</cp:lastPrinted>
  <dcterms:created xsi:type="dcterms:W3CDTF">2017-01-30T16:00:18Z</dcterms:created>
  <dcterms:modified xsi:type="dcterms:W3CDTF">2024-03-21T14:38:08Z</dcterms:modified>
</cp:coreProperties>
</file>