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262" r:id="rId4"/>
    <p:sldId id="276" r:id="rId5"/>
    <p:sldId id="280" r:id="rId6"/>
    <p:sldId id="259" r:id="rId7"/>
    <p:sldId id="278" r:id="rId8"/>
    <p:sldId id="261" r:id="rId9"/>
    <p:sldId id="260" r:id="rId10"/>
    <p:sldId id="263" r:id="rId11"/>
    <p:sldId id="279" r:id="rId12"/>
    <p:sldId id="267" r:id="rId13"/>
    <p:sldId id="270" r:id="rId14"/>
    <p:sldId id="266" r:id="rId15"/>
    <p:sldId id="271" r:id="rId16"/>
    <p:sldId id="282" r:id="rId17"/>
  </p:sldIdLst>
  <p:sldSz cx="9144000" cy="5143500" type="screen16x9"/>
  <p:notesSz cx="6797675" cy="9926638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orient="horz" pos="274" userDrawn="1">
          <p15:clr>
            <a:srgbClr val="A4A3A4"/>
          </p15:clr>
        </p15:guide>
        <p15:guide id="3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orient="horz" pos="221" userDrawn="1">
          <p15:clr>
            <a:srgbClr val="A4A3A4"/>
          </p15:clr>
        </p15:guide>
        <p15:guide id="3" pos="2141" userDrawn="1">
          <p15:clr>
            <a:srgbClr val="A4A3A4"/>
          </p15:clr>
        </p15:guide>
        <p15:guide id="4" pos="339" userDrawn="1">
          <p15:clr>
            <a:srgbClr val="A4A3A4"/>
          </p15:clr>
        </p15:guide>
        <p15:guide id="5" pos="393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77"/>
    <p:restoredTop sz="94674"/>
  </p:normalViewPr>
  <p:slideViewPr>
    <p:cSldViewPr>
      <p:cViewPr varScale="1">
        <p:scale>
          <a:sx n="113" d="100"/>
          <a:sy n="113" d="100"/>
        </p:scale>
        <p:origin x="726" y="96"/>
      </p:cViewPr>
      <p:guideLst>
        <p:guide orient="horz" pos="1620"/>
        <p:guide orient="horz" pos="27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6" d="100"/>
          <a:sy n="96" d="100"/>
        </p:scale>
        <p:origin x="-3606" y="-96"/>
      </p:cViewPr>
      <p:guideLst>
        <p:guide orient="horz" pos="3127"/>
        <p:guide orient="horz" pos="221"/>
        <p:guide pos="2141"/>
        <p:guide pos="339"/>
        <p:guide pos="39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>
            <a:extLst>
              <a:ext uri="{FF2B5EF4-FFF2-40B4-BE49-F238E27FC236}">
                <a16:creationId xmlns:a16="http://schemas.microsoft.com/office/drawing/2014/main" id="{F2685E05-2E82-934D-A1D1-C2E74BC1675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38150" y="211976"/>
            <a:ext cx="2860688" cy="19474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Calibri" charset="0"/>
                <a:ea typeface="ＭＳ Ｐゴシック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147" name="Rectangle 1027">
            <a:extLst>
              <a:ext uri="{FF2B5EF4-FFF2-40B4-BE49-F238E27FC236}">
                <a16:creationId xmlns:a16="http://schemas.microsoft.com/office/drawing/2014/main" id="{A9AF8CDC-B4C0-A046-80AD-84CCB5E2860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38150" y="9375158"/>
            <a:ext cx="4975520" cy="19474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Calibri" charset="0"/>
                <a:ea typeface="ＭＳ Ｐゴシック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148" name="Rectangle 1028">
            <a:extLst>
              <a:ext uri="{FF2B5EF4-FFF2-40B4-BE49-F238E27FC236}">
                <a16:creationId xmlns:a16="http://schemas.microsoft.com/office/drawing/2014/main" id="{1F959105-FA22-8249-B8B3-D3EAD7E7610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38150" y="9571623"/>
            <a:ext cx="4975520" cy="19474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Calibri" charset="0"/>
                <a:ea typeface="ＭＳ Ｐゴシック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149" name="Rectangle 1029">
            <a:extLst>
              <a:ext uri="{FF2B5EF4-FFF2-40B4-BE49-F238E27FC236}">
                <a16:creationId xmlns:a16="http://schemas.microsoft.com/office/drawing/2014/main" id="{8705F5D9-9DEC-5444-954B-CA9BCC895A9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40421" y="9571623"/>
            <a:ext cx="712811" cy="19474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fld id="{A45EDDA5-0F26-6D48-ADD9-D0721D10D8A1}" type="slidenum">
              <a:rPr lang="nl-NL" altLang="nl-NL"/>
              <a:pPr/>
              <a:t>‹nr.›</a:t>
            </a:fld>
            <a:endParaRPr lang="nl-NL" altLang="nl-NL"/>
          </a:p>
        </p:txBody>
      </p:sp>
      <p:pic>
        <p:nvPicPr>
          <p:cNvPr id="14342" name="Picture 1030" descr="P:\Jeroen Bosch Ziekenhuis\_Internal\Logos\JBZ_C.emf">
            <a:extLst>
              <a:ext uri="{FF2B5EF4-FFF2-40B4-BE49-F238E27FC236}">
                <a16:creationId xmlns:a16="http://schemas.microsoft.com/office/drawing/2014/main" id="{985BD09A-A460-AC4B-A0CD-27F9AF3B1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663" y="0"/>
            <a:ext cx="2889012" cy="613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7098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>
            <a:extLst>
              <a:ext uri="{FF2B5EF4-FFF2-40B4-BE49-F238E27FC236}">
                <a16:creationId xmlns:a16="http://schemas.microsoft.com/office/drawing/2014/main" id="{DAFFBBCF-87CC-284A-A17A-87E5558462D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573088" y="992188"/>
            <a:ext cx="7046913" cy="3963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EDD69750-4AE7-C64A-A5DA-1C594F69562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38149" y="5294207"/>
            <a:ext cx="5715082" cy="380521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7176" name="Rectangle 8">
            <a:extLst>
              <a:ext uri="{FF2B5EF4-FFF2-40B4-BE49-F238E27FC236}">
                <a16:creationId xmlns:a16="http://schemas.microsoft.com/office/drawing/2014/main" id="{45D6726E-B2D5-2E42-B3D2-F7543DF17DC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38150" y="211976"/>
            <a:ext cx="2860688" cy="19474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Calibri" charset="0"/>
                <a:ea typeface="ＭＳ Ｐゴシック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177" name="Rectangle 9">
            <a:extLst>
              <a:ext uri="{FF2B5EF4-FFF2-40B4-BE49-F238E27FC236}">
                <a16:creationId xmlns:a16="http://schemas.microsoft.com/office/drawing/2014/main" id="{BE95212F-4B7E-1347-8B4B-7F7AA47B09C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38150" y="9375158"/>
            <a:ext cx="4975520" cy="19474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Calibri" charset="0"/>
                <a:ea typeface="ＭＳ Ｐゴシック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3318" name="Rectangle 10">
            <a:extLst>
              <a:ext uri="{FF2B5EF4-FFF2-40B4-BE49-F238E27FC236}">
                <a16:creationId xmlns:a16="http://schemas.microsoft.com/office/drawing/2014/main" id="{C72FDA46-F64B-2C4E-80E2-CA1ED8911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50" y="9571623"/>
            <a:ext cx="4975520" cy="19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nl-NL" altLang="nl-NL" sz="1100"/>
          </a:p>
        </p:txBody>
      </p:sp>
      <p:sp>
        <p:nvSpPr>
          <p:cNvPr id="7179" name="Rectangle 11">
            <a:extLst>
              <a:ext uri="{FF2B5EF4-FFF2-40B4-BE49-F238E27FC236}">
                <a16:creationId xmlns:a16="http://schemas.microsoft.com/office/drawing/2014/main" id="{A95662F6-D369-1743-8265-D10A5170B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0421" y="9571623"/>
            <a:ext cx="712811" cy="194742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E245BDB9-4611-544F-A9D7-BDF4A0865A95}" type="slidenum">
              <a:rPr lang="nl-NL" altLang="nl-NL" sz="1100"/>
              <a:pPr algn="r" eaLnBrk="1" hangingPunct="1"/>
              <a:t>‹nr.›</a:t>
            </a:fld>
            <a:endParaRPr lang="nl-NL" altLang="nl-NL" sz="1100"/>
          </a:p>
        </p:txBody>
      </p:sp>
      <p:pic>
        <p:nvPicPr>
          <p:cNvPr id="13320" name="Picture 12" descr="P:\Jeroen Bosch Ziekenhuis\_Internal\Logos\JBZ_C.emf">
            <a:extLst>
              <a:ext uri="{FF2B5EF4-FFF2-40B4-BE49-F238E27FC236}">
                <a16:creationId xmlns:a16="http://schemas.microsoft.com/office/drawing/2014/main" id="{91340DF0-0C8C-4B4F-AD91-A8E9C2EF8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663" y="0"/>
            <a:ext cx="2889012" cy="613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3426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61925" indent="-16192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Calibri" charset="0"/>
        <a:ea typeface="ＭＳ Ｐゴシック" charset="0"/>
        <a:cs typeface="+mn-cs"/>
      </a:defRPr>
    </a:lvl1pPr>
    <a:lvl2pPr marL="323850" indent="-16192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Calibri" charset="0"/>
        <a:ea typeface="ＭＳ Ｐゴシック" charset="0"/>
        <a:cs typeface="+mn-cs"/>
      </a:defRPr>
    </a:lvl2pPr>
    <a:lvl3pPr marL="485775" indent="-16192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Calibri" charset="0"/>
        <a:ea typeface="ＭＳ Ｐゴシック" charset="0"/>
        <a:cs typeface="+mn-cs"/>
      </a:defRPr>
    </a:lvl3pPr>
    <a:lvl4pPr marL="647700" indent="-16192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Calibri" charset="0"/>
        <a:ea typeface="ＭＳ Ｐゴシック" charset="0"/>
        <a:cs typeface="+mn-cs"/>
      </a:defRPr>
    </a:lvl4pPr>
    <a:lvl5pPr marL="809625" indent="-16192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Calibri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1FBF5D2A-B1C5-7940-932B-B34CC3C1E1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73088" y="992188"/>
            <a:ext cx="7046913" cy="3963987"/>
          </a:xfrm>
          <a:ln/>
        </p:spPr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EB704B4D-8050-4841-AA22-9464A5FC2E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Vanuit de Gezondheidsraad</a:t>
            </a:r>
          </a:p>
        </p:txBody>
      </p:sp>
    </p:spTree>
    <p:extLst>
      <p:ext uri="{BB962C8B-B14F-4D97-AF65-F5344CB8AC3E}">
        <p14:creationId xmlns:p14="http://schemas.microsoft.com/office/powerpoint/2010/main" val="3159468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Nadelen: bv klachten vermoeidheid, slepend been, vermindering gezichtsvermogen. Geen blijvend nadelig effect op de ziekte!</a:t>
            </a:r>
          </a:p>
          <a:p>
            <a:r>
              <a:rPr lang="nl-NL" dirty="0"/>
              <a:t>Neurologische voordelen: </a:t>
            </a:r>
            <a:r>
              <a:rPr lang="nl-NL" dirty="0" err="1"/>
              <a:t>Neurobeschermende</a:t>
            </a:r>
            <a:r>
              <a:rPr lang="nl-NL" dirty="0"/>
              <a:t> effecten, aangetoond in dieren, gezonde ouderen en mensen met RRMS. OZ in Amsterdam naar PPMS. </a:t>
            </a:r>
          </a:p>
        </p:txBody>
      </p:sp>
    </p:spTree>
    <p:extLst>
      <p:ext uri="{BB962C8B-B14F-4D97-AF65-F5344CB8AC3E}">
        <p14:creationId xmlns:p14="http://schemas.microsoft.com/office/powerpoint/2010/main" val="232591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nl-NL" altLang="nl-NL" dirty="0"/>
              <a:t>Pauzes: 2-3 minuten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dirty="0" err="1"/>
              <a:t>Lactisch</a:t>
            </a:r>
            <a:r>
              <a:rPr lang="nl-NL" altLang="nl-NL" dirty="0"/>
              <a:t> trainen: geeft uitputting en wordt vaak al veel aangesproken. 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dirty="0"/>
              <a:t>Individualiseren! Ook tijdstip op de dag (ochtend ?!)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dirty="0"/>
              <a:t>HIIT = high </a:t>
            </a:r>
            <a:r>
              <a:rPr lang="nl-NL" altLang="nl-NL" dirty="0" err="1"/>
              <a:t>intensity</a:t>
            </a:r>
            <a:r>
              <a:rPr lang="nl-NL" altLang="nl-NL" dirty="0"/>
              <a:t> interval training. Bv 5 x 1,5 minuut op 95-100% HF max, pauzes op 60%</a:t>
            </a:r>
          </a:p>
          <a:p>
            <a:r>
              <a:rPr lang="nl-NL" dirty="0"/>
              <a:t>Koelvest: bewezen effectief (Richtlijn MS)</a:t>
            </a:r>
          </a:p>
        </p:txBody>
      </p:sp>
    </p:spTree>
    <p:extLst>
      <p:ext uri="{BB962C8B-B14F-4D97-AF65-F5344CB8AC3E}">
        <p14:creationId xmlns:p14="http://schemas.microsoft.com/office/powerpoint/2010/main" val="3377482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100" b="0" i="0" kern="1200" dirty="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+mn-cs"/>
              </a:rPr>
              <a:t>Primaire vermoeidheid: pathofysiologisch MS-ziekteproces, neuroschade.     Training effect op beide!?!</a:t>
            </a:r>
          </a:p>
          <a:p>
            <a:endParaRPr lang="nl-NL" sz="1100" b="0" i="0" kern="1200" dirty="0">
              <a:solidFill>
                <a:schemeClr val="tx1"/>
              </a:solidFill>
              <a:effectLst/>
              <a:latin typeface="Calibri" charset="0"/>
              <a:ea typeface="ＭＳ Ｐゴシック" charset="0"/>
              <a:cs typeface="+mn-cs"/>
            </a:endParaRPr>
          </a:p>
          <a:p>
            <a:r>
              <a:rPr lang="nl-NL" sz="1100" b="0" i="0" kern="1200" dirty="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+mn-cs"/>
              </a:rPr>
              <a:t>TREFAMS = </a:t>
            </a:r>
            <a:r>
              <a:rPr lang="nl-NL" sz="1100" b="0" i="0" kern="1200" dirty="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+mn-cs"/>
              </a:rPr>
              <a:t>TReating</a:t>
            </a:r>
            <a:r>
              <a:rPr lang="nl-NL" sz="1100" b="0" i="0" kern="1200" dirty="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+mn-cs"/>
              </a:rPr>
              <a:t> </a:t>
            </a:r>
            <a:r>
              <a:rPr lang="nl-NL" sz="1100" b="0" i="0" kern="1200" dirty="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+mn-cs"/>
              </a:rPr>
              <a:t>FAtigue</a:t>
            </a:r>
            <a:r>
              <a:rPr lang="nl-NL" sz="1100" b="0" i="0" kern="1200" dirty="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+mn-cs"/>
              </a:rPr>
              <a:t> in MS, </a:t>
            </a:r>
            <a:r>
              <a:rPr lang="nl-NL" sz="1100" b="0" i="0" kern="1200" dirty="0" err="1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+mn-cs"/>
              </a:rPr>
              <a:t>oa</a:t>
            </a:r>
            <a:r>
              <a:rPr lang="nl-NL" sz="1100" b="0" i="0" kern="1200" dirty="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+mn-cs"/>
              </a:rPr>
              <a:t> Vincent de Groot</a:t>
            </a:r>
          </a:p>
          <a:p>
            <a:r>
              <a:rPr lang="nl-NL" sz="1100" b="0" i="0" kern="1200" dirty="0">
                <a:solidFill>
                  <a:schemeClr val="tx1"/>
                </a:solidFill>
                <a:effectLst/>
                <a:latin typeface="Calibri" charset="0"/>
                <a:ea typeface="ＭＳ Ｐゴシック" charset="0"/>
                <a:cs typeface="+mn-cs"/>
              </a:rPr>
              <a:t>Medicatie voor vermoeidheid geen bewezen effect.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9939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Voordeel van trainen in het water is dat lichaamstemp niet zo snel oploopt. </a:t>
            </a:r>
          </a:p>
          <a:p>
            <a:r>
              <a:rPr lang="nl-NL" dirty="0"/>
              <a:t>Fysiotherapeut: helpt zoeken naar een goede balans inspanning/rust,</a:t>
            </a:r>
          </a:p>
          <a:p>
            <a:r>
              <a:rPr lang="nl-NL" dirty="0"/>
              <a:t>Fysiotherapeut/ergotherapeut: MS netwerk Zorgzoeker</a:t>
            </a:r>
          </a:p>
          <a:p>
            <a:r>
              <a:rPr lang="nl-NL" dirty="0"/>
              <a:t>                                                   verwijzing: alleen bij chronische indicatie </a:t>
            </a:r>
          </a:p>
        </p:txBody>
      </p:sp>
    </p:spTree>
    <p:extLst>
      <p:ext uri="{BB962C8B-B14F-4D97-AF65-F5344CB8AC3E}">
        <p14:creationId xmlns:p14="http://schemas.microsoft.com/office/powerpoint/2010/main" val="2960940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33DE87D9-B8B8-AD4E-9B37-CE1FA3F7173C}"/>
              </a:ext>
            </a:extLst>
          </p:cNvPr>
          <p:cNvSpPr>
            <a:spLocks noChangeArrowheads="1"/>
          </p:cNvSpPr>
          <p:nvPr userDrawn="1"/>
        </p:nvSpPr>
        <p:spPr bwMode="hidden">
          <a:xfrm>
            <a:off x="0" y="0"/>
            <a:ext cx="9144000" cy="7584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nl-NL" altLang="nl-NL" sz="180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753791"/>
            <a:ext cx="8496300" cy="914400"/>
          </a:xfrm>
        </p:spPr>
        <p:txBody>
          <a:bodyPr anchor="b"/>
          <a:lstStyle>
            <a:lvl1pPr algn="ctr"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om het opmaakprofiel van de modeltitel te bewerken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2921794"/>
            <a:ext cx="8496300" cy="809625"/>
          </a:xfrm>
        </p:spPr>
        <p:txBody>
          <a:bodyPr/>
          <a:lstStyle>
            <a:lvl1pPr marL="0" indent="0" algn="ctr">
              <a:buFontTx/>
              <a:buNone/>
              <a:defRPr sz="24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om het opmaakprofiel van de modelondertitel te bewerken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9DB8FAF-CDC6-A147-B744-556EF3728F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23851" y="4951810"/>
            <a:ext cx="1439863" cy="1381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4622AEC-C539-664C-83C9-CB5C13C940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085976" y="4951810"/>
            <a:ext cx="4970463" cy="1381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807FDC6-1F43-F649-B375-CBA1A47D13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80288" y="4951810"/>
            <a:ext cx="1439862" cy="138113"/>
          </a:xfrm>
        </p:spPr>
        <p:txBody>
          <a:bodyPr/>
          <a:lstStyle>
            <a:lvl1pPr>
              <a:defRPr/>
            </a:lvl1pPr>
          </a:lstStyle>
          <a:p>
            <a:fld id="{CC19B23B-CE53-1449-89CB-548333C42F0B}" type="slidenum">
              <a:rPr lang="nl-NL" altLang="nl-NL"/>
              <a:pPr/>
              <a:t>‹nr.›</a:t>
            </a:fld>
            <a:endParaRPr lang="nl-NL" alt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94E3D81-6F06-0756-ACB6-3AE3F4E0AC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304" y="195486"/>
            <a:ext cx="2118846" cy="30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2225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472A41-BBBA-DC44-8836-D7A001EAFA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BFD077-EF7F-5C45-889A-293420A0B7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B0F462-746B-474F-8A95-BEE1AE55C5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12528D-BCE0-8A4A-B5C4-9BE2487E6675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95784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96076" y="148828"/>
            <a:ext cx="2124075" cy="4510088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23851" y="148828"/>
            <a:ext cx="6219825" cy="451008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6C79A5-3516-9142-8083-7916AABB38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452EEC-FB6D-4A4B-B0C4-1F108DABAF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6C5E0A-A752-124D-88F2-6EDD1692F2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8F55F8-4AC3-264B-93F5-7941D38727F8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9456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BB0C66-6CA2-834E-8689-FCF02DFDAD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DCB0F9-68C7-E44C-9A68-7157810A95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1466B7-1825-A34C-A70A-ACED66BBAB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658B3F-3C5B-AE4B-B6C5-E3A6D1443951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47317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87ADA0-1DC4-E744-8FFE-CF00E76B65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479DD1-AC61-F84B-B365-98D1462FC2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ADF41A3-93DD-AD42-9ED6-ED534D6A9B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20D363-B395-834B-83BD-02F3CF0DE44F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65637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23850" y="1112044"/>
            <a:ext cx="4171950" cy="35468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112044"/>
            <a:ext cx="4171950" cy="35468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94E6C7-6C25-8741-A165-10892C0A4E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62FB64-FE31-5240-AE78-D9F62B14D5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D58D68-C1F7-324A-8EA2-532B4ECFA9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F29BCA-336C-934E-8406-DC051B9C4D5F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9990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F25A4D5-DB2A-9042-8D06-DFC6674AA6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4C27AF1-611E-C04D-96F2-C4E50A102C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2FF66A4-0E79-2C45-9D61-5A8C661269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E53173-8516-9B48-A13F-54772932B3D2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81833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9401DD6-30E0-9649-9FA0-DED0639992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5BF1A07-1BE8-B04E-A66C-DFC574593C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D76FE05-809A-2F45-8FB6-AB298BDB3A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F71D5F-DAEF-6246-98EE-1E37CAFDBDB1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80550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F99CC99-55F5-AE46-9FCC-8EE9907D53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7325DD0-C8E7-7C4F-8D8C-296AADC413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7545A6F-FB1E-3544-A80B-34DB8D48C2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9400C-DB66-3146-90C7-E08B93E97339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40126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E3DC48-9477-A344-8CA7-799B036DC6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07335C-66EE-7C4E-BD10-E45333124F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76AF9B-3D1E-434C-BC00-8C9DD4C3F6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BD4048-CA31-C74A-BE0C-D1CF9F9AFB4B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246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E2FC6F-3C9F-DA4A-9999-6474CBFD75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832745-9875-0B40-BD74-D9496C21E6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520F55-C374-0146-BB3C-61551C118B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930F48-A0B6-214E-A75A-C43EA26C67B5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7493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A334700-A25F-D044-A2ED-30324451AE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8829"/>
            <a:ext cx="6076950" cy="731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van de modeltitel te bewerken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373DF91-0369-0145-8E88-55CDC0FA27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112044"/>
            <a:ext cx="8496300" cy="354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1028" name="Rectangle 15">
            <a:extLst>
              <a:ext uri="{FF2B5EF4-FFF2-40B4-BE49-F238E27FC236}">
                <a16:creationId xmlns:a16="http://schemas.microsoft.com/office/drawing/2014/main" id="{FE40111E-220A-9D41-ADB4-C98FB243A8D3}"/>
              </a:ext>
            </a:extLst>
          </p:cNvPr>
          <p:cNvSpPr>
            <a:spLocks noChangeArrowheads="1"/>
          </p:cNvSpPr>
          <p:nvPr userDrawn="1"/>
        </p:nvSpPr>
        <p:spPr bwMode="hidden">
          <a:xfrm>
            <a:off x="0" y="4900612"/>
            <a:ext cx="9144000" cy="2428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nl-NL" altLang="nl-NL" sz="1800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9FBDA019-B24C-7148-8D50-3C606CA7001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1" y="4951810"/>
            <a:ext cx="1439863" cy="13692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75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B117D1D-69AE-4648-A4AA-DF603CE4349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85976" y="4951810"/>
            <a:ext cx="4970463" cy="13692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75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C161C03-9580-624E-8669-A119138CA2C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80288" y="4951810"/>
            <a:ext cx="1439862" cy="13692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750">
                <a:solidFill>
                  <a:schemeClr val="bg1"/>
                </a:solidFill>
              </a:defRPr>
            </a:lvl1pPr>
          </a:lstStyle>
          <a:p>
            <a:fld id="{9C7A70E9-372D-A642-9863-B4A5722C2855}" type="slidenum">
              <a:rPr lang="nl-NL" altLang="nl-NL"/>
              <a:pPr/>
              <a:t>‹nr.›</a:t>
            </a:fld>
            <a:endParaRPr lang="nl-NL" alt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7982B9F-1F5E-DA2A-0914-1D7414A8BD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304" y="212818"/>
            <a:ext cx="2118846" cy="30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alibri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alibri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alibri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alibri" charset="0"/>
          <a:ea typeface="ＭＳ Ｐゴシック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alibri" charset="0"/>
          <a:ea typeface="ＭＳ Ｐゴシック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alibri" charset="0"/>
          <a:ea typeface="ＭＳ Ｐゴシック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alibri" charset="0"/>
          <a:ea typeface="ＭＳ Ｐゴシック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alibri" charset="0"/>
          <a:ea typeface="ＭＳ Ｐゴシック" charset="0"/>
        </a:defRPr>
      </a:lvl9pPr>
    </p:titleStyle>
    <p:bodyStyle>
      <a:lvl1pPr marL="242888" indent="-24288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485775" indent="-24288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-"/>
        <a:defRPr sz="1500">
          <a:solidFill>
            <a:schemeClr val="tx1"/>
          </a:solidFill>
          <a:latin typeface="+mn-lt"/>
          <a:ea typeface="+mn-ea"/>
        </a:defRPr>
      </a:lvl2pPr>
      <a:lvl3pPr marL="728663" indent="-24288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500">
          <a:solidFill>
            <a:schemeClr val="tx1"/>
          </a:solidFill>
          <a:latin typeface="+mn-lt"/>
          <a:ea typeface="+mn-ea"/>
        </a:defRPr>
      </a:lvl3pPr>
      <a:lvl4pPr marL="971550" indent="-24288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-"/>
        <a:defRPr sz="1500">
          <a:solidFill>
            <a:schemeClr val="tx1"/>
          </a:solidFill>
          <a:latin typeface="+mn-lt"/>
          <a:ea typeface="+mn-ea"/>
        </a:defRPr>
      </a:lvl4pPr>
      <a:lvl5pPr marL="1214438" indent="-24288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500">
          <a:solidFill>
            <a:schemeClr val="tx1"/>
          </a:solidFill>
          <a:latin typeface="+mn-lt"/>
          <a:ea typeface="+mn-ea"/>
        </a:defRPr>
      </a:lvl5pPr>
      <a:lvl6pPr marL="1557338" indent="-242888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500">
          <a:solidFill>
            <a:schemeClr val="tx1"/>
          </a:solidFill>
          <a:latin typeface="+mn-lt"/>
          <a:ea typeface="+mn-ea"/>
        </a:defRPr>
      </a:lvl6pPr>
      <a:lvl7pPr marL="1900238" indent="-242888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500">
          <a:solidFill>
            <a:schemeClr val="tx1"/>
          </a:solidFill>
          <a:latin typeface="+mn-lt"/>
          <a:ea typeface="+mn-ea"/>
        </a:defRPr>
      </a:lvl7pPr>
      <a:lvl8pPr marL="2243138" indent="-242888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500">
          <a:solidFill>
            <a:schemeClr val="tx1"/>
          </a:solidFill>
          <a:latin typeface="+mn-lt"/>
          <a:ea typeface="+mn-ea"/>
        </a:defRPr>
      </a:lvl8pPr>
      <a:lvl9pPr marL="2586038" indent="-242888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mautic.hersenstichting.nl/asset/29:folder-slaap?stream=1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jeroenboschziekenhuis.nl/behandelingen/tips-en-adviezen-voor-een-goede-nachtrust#searchoverlay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oppadmetanne.n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2">
            <a:extLst>
              <a:ext uri="{FF2B5EF4-FFF2-40B4-BE49-F238E27FC236}">
                <a16:creationId xmlns:a16="http://schemas.microsoft.com/office/drawing/2014/main" id="{109844B6-AB0C-4034-B22F-9F0A98D3E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95486"/>
            <a:ext cx="17281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990033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990033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990033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990033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990033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990033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990033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990033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990033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600" dirty="0">
                <a:solidFill>
                  <a:schemeClr val="accent1">
                    <a:lumMod val="75000"/>
                  </a:schemeClr>
                </a:solidFill>
              </a:rPr>
              <a:t>Ruud Reijmers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l-NL" altLang="nl-NL" sz="1600" dirty="0">
                <a:solidFill>
                  <a:schemeClr val="accent1">
                    <a:lumMod val="75000"/>
                  </a:schemeClr>
                </a:solidFill>
              </a:rPr>
              <a:t>Fysiotherapeut 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04DA8DF-205C-4985-A878-B602F03CA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609" y="2446771"/>
            <a:ext cx="1438781" cy="24995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8D023F6B-1499-40D9-9B1E-2FE187457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5009" y="2599171"/>
            <a:ext cx="1438781" cy="24995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42123D1-D536-465C-8C74-6404E34F2A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32" y="915566"/>
            <a:ext cx="2664296" cy="2808312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478E35C6-7037-48A9-B1AE-D9CE427B85D4}"/>
              </a:ext>
            </a:extLst>
          </p:cNvPr>
          <p:cNvSpPr txBox="1"/>
          <p:nvPr/>
        </p:nvSpPr>
        <p:spPr>
          <a:xfrm>
            <a:off x="2555776" y="3789551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In beweging met MS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765FD8-68A9-48E1-AC6C-99B6302B1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Aandachtpunten training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5A196E-C54F-4004-8B4E-81E7B1D0D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78212"/>
            <a:ext cx="8496300" cy="3456384"/>
          </a:xfrm>
        </p:spPr>
        <p:txBody>
          <a:bodyPr/>
          <a:lstStyle/>
          <a:p>
            <a:pPr>
              <a:defRPr/>
            </a:pPr>
            <a:r>
              <a:rPr lang="nl-NL" sz="1600" dirty="0" err="1"/>
              <a:t>Kracht-training</a:t>
            </a:r>
            <a:r>
              <a:rPr lang="nl-NL" sz="1600" dirty="0"/>
              <a:t> heeft grotere impact dan cardio-training</a:t>
            </a:r>
          </a:p>
          <a:p>
            <a:pPr>
              <a:defRPr/>
            </a:pPr>
            <a:r>
              <a:rPr lang="nl-NL" sz="1600" dirty="0"/>
              <a:t>Cardiovasculaire-training, laag intensief of intervaltraining</a:t>
            </a:r>
          </a:p>
          <a:p>
            <a:pPr>
              <a:defRPr/>
            </a:pPr>
            <a:r>
              <a:rPr lang="nl-NL" sz="1600" dirty="0"/>
              <a:t>Vermijd zwaar intensief trainen  </a:t>
            </a:r>
          </a:p>
          <a:p>
            <a:pPr>
              <a:defRPr/>
            </a:pPr>
            <a:r>
              <a:rPr lang="nl-NL" sz="1600" dirty="0"/>
              <a:t>Liever korte trainingsmomenten met korte pauzes dan langdurige trainingsmomenten</a:t>
            </a:r>
          </a:p>
          <a:p>
            <a:pPr>
              <a:defRPr/>
            </a:pPr>
            <a:r>
              <a:rPr lang="nl-NL" sz="1600" dirty="0"/>
              <a:t>Vermijd “grijs” trainen (levert niets op en kost veel energie) </a:t>
            </a:r>
          </a:p>
          <a:p>
            <a:pPr>
              <a:defRPr/>
            </a:pPr>
            <a:r>
              <a:rPr lang="nl-NL" sz="1600" dirty="0"/>
              <a:t>Voldoende afwisseling</a:t>
            </a:r>
          </a:p>
          <a:p>
            <a:pPr>
              <a:defRPr/>
            </a:pPr>
            <a:r>
              <a:rPr lang="nl-NL" sz="1600"/>
              <a:t>Maak ‘t functioneel</a:t>
            </a:r>
            <a:endParaRPr lang="nl-NL" sz="1600" dirty="0"/>
          </a:p>
          <a:p>
            <a:pPr>
              <a:defRPr/>
            </a:pPr>
            <a:r>
              <a:rPr lang="nl-NL" sz="1600" dirty="0"/>
              <a:t>Voorkom een te grote stijging van lichaamstemperatuur</a:t>
            </a:r>
          </a:p>
          <a:p>
            <a:pPr>
              <a:defRPr/>
            </a:pPr>
            <a:r>
              <a:rPr lang="nl-NL" sz="1600" dirty="0"/>
              <a:t>Voldoende herstel</a:t>
            </a:r>
          </a:p>
          <a:p>
            <a:pPr>
              <a:defRPr/>
            </a:pPr>
            <a:r>
              <a:rPr lang="nl-NL" sz="1600" dirty="0"/>
              <a:t>Voeding</a:t>
            </a:r>
          </a:p>
          <a:p>
            <a:pPr>
              <a:defRPr/>
            </a:pPr>
            <a:r>
              <a:rPr lang="nl-NL" sz="1600" dirty="0"/>
              <a:t>Inzetten hulpmiddelen</a:t>
            </a:r>
          </a:p>
          <a:p>
            <a:pPr marL="0" indent="0">
              <a:buNone/>
              <a:defRPr/>
            </a:pPr>
            <a:r>
              <a:rPr lang="nl-NL" sz="1600" dirty="0">
                <a:ea typeface="ＭＳ Ｐゴシック" pitchFamily="34" charset="-128"/>
              </a:rPr>
              <a:t>	</a:t>
            </a:r>
          </a:p>
          <a:p>
            <a:endParaRPr lang="nl-NL" dirty="0"/>
          </a:p>
        </p:txBody>
      </p:sp>
      <p:pic>
        <p:nvPicPr>
          <p:cNvPr id="5" name="Picture 2" descr="The Importance Of Physical Activity In Academic Achievement - Conan Fitness  - Personal Training Gym in Perth">
            <a:extLst>
              <a:ext uri="{FF2B5EF4-FFF2-40B4-BE49-F238E27FC236}">
                <a16:creationId xmlns:a16="http://schemas.microsoft.com/office/drawing/2014/main" id="{DDCA4D37-CE80-47CE-926F-58BF6052F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681873"/>
            <a:ext cx="935644" cy="73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12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A06AC990-D92E-442F-887B-707DD20C5D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579" t="26924" r="23732" b="24346"/>
          <a:stretch/>
        </p:blipFill>
        <p:spPr>
          <a:xfrm>
            <a:off x="323850" y="1923678"/>
            <a:ext cx="3838924" cy="279194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7BBD25A-8E31-41AE-A15D-23DC99D27F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400" t="24801" r="23226" b="23400"/>
          <a:stretch/>
        </p:blipFill>
        <p:spPr>
          <a:xfrm>
            <a:off x="4701775" y="1995686"/>
            <a:ext cx="3772899" cy="2791945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606F54C2-4BDF-47CB-BADE-1037D261B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49225"/>
            <a:ext cx="6076950" cy="730250"/>
          </a:xfrm>
        </p:spPr>
        <p:txBody>
          <a:bodyPr/>
          <a:lstStyle/>
          <a:p>
            <a:r>
              <a:rPr lang="nl-NL" dirty="0"/>
              <a:t>Vermoeidheid 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15D9F048-85A7-4A69-886D-02CE67A26C6A}"/>
              </a:ext>
            </a:extLst>
          </p:cNvPr>
          <p:cNvSpPr/>
          <p:nvPr/>
        </p:nvSpPr>
        <p:spPr>
          <a:xfrm>
            <a:off x="323850" y="957693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1600" dirty="0"/>
              <a:t>Meest voorkomende klacht bij MS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1600" dirty="0"/>
              <a:t>56-85% van de mensen met MS heeft last van vermoeidheid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85A6AF41-752F-42AD-8433-8F71BF54C424}"/>
              </a:ext>
            </a:extLst>
          </p:cNvPr>
          <p:cNvSpPr/>
          <p:nvPr/>
        </p:nvSpPr>
        <p:spPr>
          <a:xfrm>
            <a:off x="6588225" y="4909900"/>
            <a:ext cx="255577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nl-NL" sz="800" i="1" dirty="0"/>
              <a:t>Richtlijn MS, Federatie Medisch Specialisten 2012-2023</a:t>
            </a: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3CA7371B-A1E0-4FBA-B696-72CC4EE851B3}"/>
              </a:ext>
            </a:extLst>
          </p:cNvPr>
          <p:cNvSpPr/>
          <p:nvPr/>
        </p:nvSpPr>
        <p:spPr>
          <a:xfrm>
            <a:off x="4860032" y="2240907"/>
            <a:ext cx="864096" cy="330843"/>
          </a:xfrm>
          <a:prstGeom prst="ellipse">
            <a:avLst/>
          </a:prstGeom>
          <a:noFill/>
          <a:ln w="158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DB445E87-5213-4E23-9741-45BFC923614A}"/>
              </a:ext>
            </a:extLst>
          </p:cNvPr>
          <p:cNvSpPr/>
          <p:nvPr/>
        </p:nvSpPr>
        <p:spPr>
          <a:xfrm>
            <a:off x="395536" y="2240907"/>
            <a:ext cx="832323" cy="330843"/>
          </a:xfrm>
          <a:prstGeom prst="ellipse">
            <a:avLst/>
          </a:prstGeom>
          <a:noFill/>
          <a:ln w="158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5194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17D5B6-59C1-49B8-9E06-3EE2F2EAF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Vermoeidheid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8A4622A-4F0F-4AC2-933D-92CF90020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nl-NL" sz="1600" dirty="0"/>
              <a:t>Primaire vermoeidheid </a:t>
            </a:r>
          </a:p>
          <a:p>
            <a:pPr marL="0" indent="0">
              <a:buNone/>
              <a:defRPr/>
            </a:pPr>
            <a:r>
              <a:rPr lang="nl-NL" sz="1600" dirty="0"/>
              <a:t>	Een overweldigende vermoeidheid onafhankelijk van geleverde activiteit, 	warmtegevoeligheid of omgevingsfactoren</a:t>
            </a:r>
          </a:p>
          <a:p>
            <a:pPr marL="0" indent="0">
              <a:buNone/>
              <a:defRPr/>
            </a:pPr>
            <a:endParaRPr lang="nl-NL" sz="16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NL" sz="1600" dirty="0"/>
              <a:t>Secundaire vermoeidheid</a:t>
            </a:r>
          </a:p>
          <a:p>
            <a:pPr marL="0" indent="0">
              <a:buNone/>
              <a:defRPr/>
            </a:pPr>
            <a:r>
              <a:rPr lang="nl-NL" sz="1600" dirty="0"/>
              <a:t> 	Vermoeidheid die het gevolg is van factoren die niet of indirect verbonden zijn aan MS 	zoals een verstoord looppatroon, slaapstoornissen, infecties, medicatie, depressie, hitte 	en/of andere medische problemen (schildklier, bloedarmoede)</a:t>
            </a:r>
          </a:p>
          <a:p>
            <a:pPr marL="0" indent="0">
              <a:buNone/>
              <a:defRPr/>
            </a:pPr>
            <a:endParaRPr lang="nl-NL" sz="16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NL" sz="1600" dirty="0"/>
              <a:t>Los van de oorzaak van de vermoeidheid, vraagt ze meestal een multidisciplinaire aanpak waarbij algemene tips en energiemanagement centraal staan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CE185743-0D51-40F7-B1EE-18A40653A5AF}"/>
              </a:ext>
            </a:extLst>
          </p:cNvPr>
          <p:cNvSpPr/>
          <p:nvPr/>
        </p:nvSpPr>
        <p:spPr>
          <a:xfrm>
            <a:off x="5905614" y="4489639"/>
            <a:ext cx="32332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nl-NL" sz="800" i="1" dirty="0"/>
              <a:t>Richtlijn MS, Federatie Medisch Specialisten 2012-2023</a:t>
            </a:r>
          </a:p>
          <a:p>
            <a:r>
              <a:rPr lang="nl-NL" sz="800" i="1" dirty="0"/>
              <a:t>Van Meeteren, J., de Groot, V., &amp; Beckerman, H. TREFAMS-ACE, 2016</a:t>
            </a:r>
            <a:endParaRPr lang="nl-NL" altLang="nl-NL" sz="800" i="1" dirty="0"/>
          </a:p>
        </p:txBody>
      </p:sp>
    </p:spTree>
    <p:extLst>
      <p:ext uri="{BB962C8B-B14F-4D97-AF65-F5344CB8AC3E}">
        <p14:creationId xmlns:p14="http://schemas.microsoft.com/office/powerpoint/2010/main" val="79609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B2EF8C-6B6F-4410-8FF3-EF2C3F83D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Slaap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7E109F9-6ACA-4B21-B60A-9194AF3A6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2859782"/>
            <a:ext cx="3495436" cy="1755486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C3DE7175-E6FF-4FC4-B6DE-815B4E192FCD}"/>
              </a:ext>
            </a:extLst>
          </p:cNvPr>
          <p:cNvSpPr txBox="1"/>
          <p:nvPr/>
        </p:nvSpPr>
        <p:spPr>
          <a:xfrm>
            <a:off x="323850" y="987574"/>
            <a:ext cx="849629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54-75% van de MS-patiënten kampen met slaapstoornissen</a:t>
            </a:r>
          </a:p>
          <a:p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http://mautic.hersenstichting.nl/asset/29:folder-slaap?stream=1</a:t>
            </a:r>
            <a:endParaRPr lang="nl-NL" sz="2000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https://www.jeroenboschziekenhuis.nl/behandelingen/tips-en-adviezen-voor-een-goede-nachtrust#searchoverlay</a:t>
            </a:r>
            <a:endParaRPr lang="nl-NL" sz="2000" dirty="0">
              <a:solidFill>
                <a:srgbClr val="0070C0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1138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890047-A333-4394-B3B1-0D996C35C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655" y="876846"/>
            <a:ext cx="8496300" cy="3783135"/>
          </a:xfrm>
        </p:spPr>
        <p:txBody>
          <a:bodyPr/>
          <a:lstStyle/>
          <a:p>
            <a:pPr>
              <a:defRPr/>
            </a:pPr>
            <a:r>
              <a:rPr lang="nl-NL" sz="1600" dirty="0"/>
              <a:t>Beweging inbedden in dagelijkse leven, maak er een gewoonte van! </a:t>
            </a:r>
          </a:p>
          <a:p>
            <a:pPr>
              <a:defRPr/>
            </a:pPr>
            <a:r>
              <a:rPr lang="nl-NL" sz="1600" dirty="0"/>
              <a:t>Plezier!</a:t>
            </a:r>
          </a:p>
          <a:p>
            <a:pPr>
              <a:defRPr/>
            </a:pPr>
            <a:r>
              <a:rPr lang="nl-NL" sz="1600" dirty="0"/>
              <a:t>Met een maatje</a:t>
            </a:r>
          </a:p>
          <a:p>
            <a:pPr>
              <a:defRPr/>
            </a:pPr>
            <a:r>
              <a:rPr lang="nl-NL" sz="1600" dirty="0"/>
              <a:t>Zelf of begeleid sporten</a:t>
            </a:r>
          </a:p>
          <a:p>
            <a:pPr>
              <a:defRPr/>
            </a:pPr>
            <a:r>
              <a:rPr lang="nl-NL" sz="1600" dirty="0"/>
              <a:t>Fysiotherapie in een praktijk </a:t>
            </a:r>
            <a:r>
              <a:rPr lang="nl-NL" sz="1200" dirty="0"/>
              <a:t>(https://www.mszorgnederland.nl/zorgzoeker/)</a:t>
            </a:r>
          </a:p>
          <a:p>
            <a:pPr>
              <a:defRPr/>
            </a:pPr>
            <a:r>
              <a:rPr lang="nl-NL" sz="1600" dirty="0"/>
              <a:t>Fysiotherapie aan huis </a:t>
            </a:r>
          </a:p>
          <a:p>
            <a:pPr>
              <a:defRPr/>
            </a:pPr>
            <a:r>
              <a:rPr lang="nl-NL" sz="1600" dirty="0"/>
              <a:t>Ommetje app (Hersenstichting)</a:t>
            </a:r>
          </a:p>
          <a:p>
            <a:pPr>
              <a:defRPr/>
            </a:pPr>
            <a:r>
              <a:rPr lang="nl-NL" sz="1600" dirty="0"/>
              <a:t>Digitale Buddy (</a:t>
            </a:r>
            <a:r>
              <a:rPr lang="nl-NL" sz="1600" dirty="0" err="1"/>
              <a:t>Better</a:t>
            </a:r>
            <a:r>
              <a:rPr lang="nl-NL" sz="1600" dirty="0"/>
              <a:t> </a:t>
            </a:r>
            <a:r>
              <a:rPr lang="nl-NL" sz="1600" dirty="0" err="1"/>
              <a:t>today</a:t>
            </a:r>
            <a:r>
              <a:rPr lang="nl-NL" sz="1600" dirty="0"/>
              <a:t>)</a:t>
            </a:r>
          </a:p>
          <a:p>
            <a:pPr marL="0" indent="0">
              <a:buNone/>
              <a:defRPr/>
            </a:pPr>
            <a:endParaRPr lang="nl-NL" sz="1600" dirty="0"/>
          </a:p>
          <a:p>
            <a:pPr>
              <a:defRPr/>
            </a:pPr>
            <a:r>
              <a:rPr lang="nl-NL" sz="1200" dirty="0"/>
              <a:t>Tip</a:t>
            </a:r>
          </a:p>
          <a:p>
            <a:pPr marL="0" indent="0">
              <a:buNone/>
              <a:defRPr/>
            </a:pPr>
            <a:r>
              <a:rPr lang="nl-NL" sz="1200" dirty="0"/>
              <a:t>Wandelen met Anne van </a:t>
            </a:r>
            <a:r>
              <a:rPr lang="nl-NL" sz="1200" dirty="0" err="1"/>
              <a:t>Rijsingen</a:t>
            </a:r>
            <a:r>
              <a:rPr lang="nl-NL" sz="1200" dirty="0"/>
              <a:t>: </a:t>
            </a:r>
          </a:p>
          <a:p>
            <a:pPr marL="0" indent="0">
              <a:buNone/>
              <a:defRPr/>
            </a:pPr>
            <a:r>
              <a:rPr lang="nl-NL" sz="1200" dirty="0"/>
              <a:t>‘</a:t>
            </a:r>
            <a:r>
              <a:rPr lang="nl-NL" sz="1200" dirty="0" err="1"/>
              <a:t>Sprout</a:t>
            </a:r>
            <a:r>
              <a:rPr lang="nl-NL" sz="1200" dirty="0"/>
              <a:t>’</a:t>
            </a:r>
          </a:p>
          <a:p>
            <a:pPr marL="0" indent="0">
              <a:buNone/>
              <a:defRPr/>
            </a:pPr>
            <a:r>
              <a:rPr lang="nl-NL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info@oppadmetanne.nl</a:t>
            </a:r>
            <a:endParaRPr lang="nl-NL" sz="1200" dirty="0"/>
          </a:p>
          <a:p>
            <a:pPr marL="0" indent="0">
              <a:buNone/>
              <a:defRPr/>
            </a:pPr>
            <a:r>
              <a:rPr lang="nl-NL" sz="1200" dirty="0"/>
              <a:t>06 12363618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026" name="Picture 2" descr="Deze tips helpen je om meer te bewegen als je een dwarslae...">
            <a:extLst>
              <a:ext uri="{FF2B5EF4-FFF2-40B4-BE49-F238E27FC236}">
                <a16:creationId xmlns:a16="http://schemas.microsoft.com/office/drawing/2014/main" id="{C3D23671-44B0-4E35-BE6F-CB3000C30B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12"/>
          <a:stretch/>
        </p:blipFill>
        <p:spPr bwMode="auto">
          <a:xfrm>
            <a:off x="6690937" y="2121212"/>
            <a:ext cx="2096269" cy="118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611E371-CD48-4386-84AB-B1F99A79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Volhouden…</a:t>
            </a:r>
          </a:p>
        </p:txBody>
      </p:sp>
      <p:pic>
        <p:nvPicPr>
          <p:cNvPr id="5" name="Picture 6" descr="Positive body boost with free Pilates, Yoga, tai chi and de Rose Method  sessions - News Porto.">
            <a:extLst>
              <a:ext uri="{FF2B5EF4-FFF2-40B4-BE49-F238E27FC236}">
                <a16:creationId xmlns:a16="http://schemas.microsoft.com/office/drawing/2014/main" id="{F06FBBF9-9102-440B-844E-130729BBF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137" y="633022"/>
            <a:ext cx="2097069" cy="1369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Aquagym Aquabike à Gerpinnes BeForAqua">
            <a:extLst>
              <a:ext uri="{FF2B5EF4-FFF2-40B4-BE49-F238E27FC236}">
                <a16:creationId xmlns:a16="http://schemas.microsoft.com/office/drawing/2014/main" id="{17E33D64-894E-4CA5-B862-5E4FDC600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137" y="3422054"/>
            <a:ext cx="2111607" cy="140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7A1E4A35-F285-4EFD-A184-3231CA8AB296}"/>
              </a:ext>
            </a:extLst>
          </p:cNvPr>
          <p:cNvSpPr/>
          <p:nvPr/>
        </p:nvSpPr>
        <p:spPr>
          <a:xfrm>
            <a:off x="3491880" y="2787774"/>
            <a:ext cx="2717576" cy="1872207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lnSpc>
                <a:spcPct val="150000"/>
              </a:lnSpc>
              <a:buFontTx/>
              <a:buNone/>
              <a:defRPr/>
            </a:pPr>
            <a:endParaRPr lang="nl-NL" sz="1200" kern="1500" dirty="0">
              <a:ea typeface="ＭＳ Ｐゴシック" pitchFamily="34" charset="-128"/>
            </a:endParaRP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nl-NL" sz="1200" kern="1500" dirty="0">
                <a:ea typeface="ＭＳ Ｐゴシック" pitchFamily="34" charset="-128"/>
              </a:rPr>
              <a:t>Sportconsulent gemeente </a:t>
            </a: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nl-NL" sz="1200" kern="1500" dirty="0">
                <a:ea typeface="ＭＳ Ｐゴシック" pitchFamily="34" charset="-128"/>
              </a:rPr>
              <a:t>unieksporten.nl </a:t>
            </a: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nl-NL" sz="1200" kern="1500" dirty="0">
                <a:ea typeface="ＭＳ Ｐゴシック" pitchFamily="34" charset="-128"/>
              </a:rPr>
              <a:t>sportvoorgehandicapten.nl (SVG)</a:t>
            </a: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nl-NL" sz="1200" kern="1500" dirty="0">
                <a:ea typeface="ＭＳ Ｐゴシック" pitchFamily="34" charset="-128"/>
              </a:rPr>
              <a:t>‘S-PORT ‘s-Hertogenbosch </a:t>
            </a: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nl-NL" sz="1200" kern="1500" dirty="0">
                <a:ea typeface="ＭＳ Ｐゴシック" pitchFamily="34" charset="-128"/>
              </a:rPr>
              <a:t>goedgezond.nl</a:t>
            </a: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nl-NL" sz="1200" kern="1500" dirty="0">
                <a:ea typeface="ＭＳ Ｐゴシック" pitchFamily="34" charset="-128"/>
              </a:rPr>
              <a:t>Leefstijlloket JBZ / Tolbrug</a:t>
            </a:r>
            <a:endParaRPr lang="nl-NL" sz="1200" kern="1500" dirty="0"/>
          </a:p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8960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oogle reviews - Eetcafé Het Leven Leeuwarden">
            <a:extLst>
              <a:ext uri="{FF2B5EF4-FFF2-40B4-BE49-F238E27FC236}">
                <a16:creationId xmlns:a16="http://schemas.microsoft.com/office/drawing/2014/main" id="{896EC4FD-5EBA-439D-B524-87F20829CB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94800"/>
            <a:ext cx="2088231" cy="169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1">
            <a:extLst>
              <a:ext uri="{FF2B5EF4-FFF2-40B4-BE49-F238E27FC236}">
                <a16:creationId xmlns:a16="http://schemas.microsoft.com/office/drawing/2014/main" id="{36B2B810-0189-4C66-A495-7961369D3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736" y="4379368"/>
            <a:ext cx="52925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990033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990033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990033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990033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990033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990033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990033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990033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990033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800" dirty="0">
                <a:solidFill>
                  <a:schemeClr val="tx1"/>
                </a:solidFill>
              </a:rPr>
              <a:t>https://www.jeroenboschziekenhuis.nl/ms-bewegen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F834363-EFAB-4591-BF1A-BB2880C5D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8661" y="2045570"/>
            <a:ext cx="3822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42888" indent="-2428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5775" indent="-2428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-"/>
              <a:defRPr sz="1500">
                <a:solidFill>
                  <a:schemeClr val="tx1"/>
                </a:solidFill>
                <a:latin typeface="+mn-lt"/>
                <a:ea typeface="+mn-ea"/>
              </a:defRPr>
            </a:lvl2pPr>
            <a:lvl3pPr marL="728663" indent="-2428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3pPr>
            <a:lvl4pPr marL="971550" indent="-2428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-"/>
              <a:defRPr sz="1500">
                <a:solidFill>
                  <a:schemeClr val="tx1"/>
                </a:solidFill>
                <a:latin typeface="+mn-lt"/>
                <a:ea typeface="+mn-ea"/>
              </a:defRPr>
            </a:lvl4pPr>
            <a:lvl5pPr marL="1214438" indent="-2428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5pPr>
            <a:lvl6pPr marL="1557338" indent="-2428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1900238" indent="-2428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243138" indent="-2428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586038" indent="-2428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>
              <a:buFontTx/>
              <a:buNone/>
            </a:pPr>
            <a:r>
              <a:rPr lang="nl-NL" altLang="en-US" sz="2600" b="1" kern="0" dirty="0">
                <a:ea typeface="ＭＳ Ｐゴシック" panose="020B0600070205080204" pitchFamily="34" charset="-128"/>
              </a:rPr>
              <a:t>Vragen / Discussie?</a:t>
            </a:r>
            <a:endParaRPr lang="nl-NL" altLang="en-US" sz="3500" b="1" kern="0" dirty="0">
              <a:ea typeface="ＭＳ Ｐゴシック" panose="020B0600070205080204" pitchFamily="34" charset="-128"/>
            </a:endParaRPr>
          </a:p>
        </p:txBody>
      </p:sp>
      <p:pic>
        <p:nvPicPr>
          <p:cNvPr id="7" name="Picture 2" descr="Aan De Slag">
            <a:extLst>
              <a:ext uri="{FF2B5EF4-FFF2-40B4-BE49-F238E27FC236}">
                <a16:creationId xmlns:a16="http://schemas.microsoft.com/office/drawing/2014/main" id="{1137AB41-F6BC-4A15-8059-593734371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2835000"/>
            <a:ext cx="1368152" cy="128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402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BD7043-28FA-4D1C-91B6-CD52EF111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48829"/>
            <a:ext cx="2591966" cy="622721"/>
          </a:xfrm>
        </p:spPr>
        <p:txBody>
          <a:bodyPr/>
          <a:lstStyle/>
          <a:p>
            <a:r>
              <a:rPr lang="nl-NL" dirty="0"/>
              <a:t>Klimmen tegen MS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8353E7C-51C9-4923-BA39-A303D08B1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131589"/>
            <a:ext cx="2712541" cy="3522253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6F7B5EF2-C202-4FA0-A234-FFD91EBD8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073" y="1131589"/>
            <a:ext cx="3382945" cy="3242604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455AD729-0A0C-44A4-8A65-78443D3D7805}"/>
              </a:ext>
            </a:extLst>
          </p:cNvPr>
          <p:cNvSpPr txBox="1"/>
          <p:nvPr/>
        </p:nvSpPr>
        <p:spPr>
          <a:xfrm>
            <a:off x="1187624" y="771550"/>
            <a:ext cx="259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20 Mei 2024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3CF7171-C43F-4051-9232-83B29B83EE8D}"/>
              </a:ext>
            </a:extLst>
          </p:cNvPr>
          <p:cNvSpPr txBox="1"/>
          <p:nvPr/>
        </p:nvSpPr>
        <p:spPr>
          <a:xfrm>
            <a:off x="5414115" y="757732"/>
            <a:ext cx="1336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Doneer</a:t>
            </a:r>
          </a:p>
        </p:txBody>
      </p:sp>
    </p:spTree>
    <p:extLst>
      <p:ext uri="{BB962C8B-B14F-4D97-AF65-F5344CB8AC3E}">
        <p14:creationId xmlns:p14="http://schemas.microsoft.com/office/powerpoint/2010/main" val="2203184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FF107775-4B21-0E4B-A94E-35CC157665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258551"/>
            <a:ext cx="6076950" cy="731044"/>
          </a:xfrm>
        </p:spPr>
        <p:txBody>
          <a:bodyPr/>
          <a:lstStyle/>
          <a:p>
            <a:pPr eaLnBrk="1" hangingPunct="1"/>
            <a:r>
              <a:rPr lang="nl-NL" altLang="nl-NL" dirty="0"/>
              <a:t>“Hoe blijf ik fit?” / “Hoe word ik fit?”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F657F33F-E0ED-4796-BDDB-ABDAEEFD3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850" y="915566"/>
            <a:ext cx="8496300" cy="3546475"/>
          </a:xfrm>
        </p:spPr>
        <p:txBody>
          <a:bodyPr/>
          <a:lstStyle/>
          <a:p>
            <a:pPr lvl="1">
              <a:buFontTx/>
              <a:buNone/>
              <a:defRPr/>
            </a:pPr>
            <a:endParaRPr lang="nl-NL" altLang="en-US" b="1" dirty="0">
              <a:ea typeface="ＭＳ Ｐゴシック" panose="020B0600070205080204" pitchFamily="34" charset="-128"/>
            </a:endParaRPr>
          </a:p>
          <a:p>
            <a:pPr lvl="1">
              <a:buFontTx/>
              <a:buNone/>
              <a:defRPr/>
            </a:pPr>
            <a:r>
              <a:rPr lang="nl-NL" altLang="en-US" sz="1800" b="1" dirty="0">
                <a:ea typeface="ＭＳ Ｐゴシック" panose="020B0600070205080204" pitchFamily="34" charset="-128"/>
              </a:rPr>
              <a:t>Leefstijl</a:t>
            </a:r>
          </a:p>
          <a:p>
            <a:pPr lvl="1">
              <a:buFontTx/>
              <a:buNone/>
              <a:defRPr/>
            </a:pPr>
            <a:endParaRPr lang="nl-NL" altLang="en-US" sz="1800" b="1" dirty="0">
              <a:ea typeface="ＭＳ Ｐゴシック" panose="020B0600070205080204" pitchFamily="34" charset="-128"/>
            </a:endParaRPr>
          </a:p>
          <a:p>
            <a:pPr lvl="2">
              <a:defRPr/>
            </a:pPr>
            <a:r>
              <a:rPr lang="nl-NL" altLang="en-US" sz="1600" dirty="0">
                <a:ea typeface="ＭＳ Ｐゴシック" panose="020B0600070205080204" pitchFamily="34" charset="-128"/>
              </a:rPr>
              <a:t>Beweging en sport</a:t>
            </a:r>
          </a:p>
          <a:p>
            <a:pPr lvl="2">
              <a:defRPr/>
            </a:pPr>
            <a:r>
              <a:rPr lang="nl-NL" sz="1600" dirty="0"/>
              <a:t>Voeding</a:t>
            </a:r>
            <a:endParaRPr lang="nl-NL" altLang="en-US" sz="1600" dirty="0">
              <a:ea typeface="ＭＳ Ｐゴシック" panose="020B0600070205080204" pitchFamily="34" charset="-128"/>
            </a:endParaRPr>
          </a:p>
          <a:p>
            <a:pPr lvl="2">
              <a:defRPr/>
            </a:pPr>
            <a:r>
              <a:rPr lang="nl-NL" altLang="en-US" sz="1600" dirty="0">
                <a:ea typeface="ＭＳ Ｐゴシック" panose="020B0600070205080204" pitchFamily="34" charset="-128"/>
              </a:rPr>
              <a:t>Dagritme / slaaphygiëne</a:t>
            </a:r>
            <a:endParaRPr lang="nl-NL" sz="1600" dirty="0"/>
          </a:p>
          <a:p>
            <a:pPr lvl="2"/>
            <a:r>
              <a:rPr lang="nl-NL" sz="1600" dirty="0"/>
              <a:t>Ontspanning </a:t>
            </a:r>
          </a:p>
          <a:p>
            <a:pPr lvl="2"/>
            <a:r>
              <a:rPr lang="nl-NL" sz="1600" dirty="0"/>
              <a:t>Middelen(mis)gebruik</a:t>
            </a:r>
          </a:p>
          <a:p>
            <a:pPr lvl="2"/>
            <a:r>
              <a:rPr lang="nl-NL" sz="1600" dirty="0"/>
              <a:t>……</a:t>
            </a:r>
          </a:p>
          <a:p>
            <a:pPr lvl="2">
              <a:defRPr/>
            </a:pPr>
            <a:endParaRPr lang="nl-NL" altLang="en-US" dirty="0">
              <a:ea typeface="ＭＳ Ｐゴシック" panose="020B0600070205080204" pitchFamily="34" charset="-128"/>
            </a:endParaRPr>
          </a:p>
          <a:p>
            <a:pPr lvl="2">
              <a:buFontTx/>
              <a:buNone/>
              <a:defRPr/>
            </a:pPr>
            <a:r>
              <a:rPr lang="nl-NL" altLang="en-US" dirty="0">
                <a:ea typeface="ＭＳ Ｐゴシック" panose="020B0600070205080204" pitchFamily="34" charset="-128"/>
              </a:rPr>
              <a:t> </a:t>
            </a:r>
          </a:p>
        </p:txBody>
      </p:sp>
      <p:pic>
        <p:nvPicPr>
          <p:cNvPr id="2052" name="Picture 4" descr="Gezonde leefstijl met diabetes | Diabetes Liga">
            <a:extLst>
              <a:ext uri="{FF2B5EF4-FFF2-40B4-BE49-F238E27FC236}">
                <a16:creationId xmlns:a16="http://schemas.microsoft.com/office/drawing/2014/main" id="{CA1499E4-74AE-4D0F-9007-70DC20650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19622"/>
            <a:ext cx="2736304" cy="273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98EE27-0591-49EF-831F-C290DE59D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Beweegnorm (2017)</a:t>
            </a:r>
          </a:p>
        </p:txBody>
      </p:sp>
      <p:pic>
        <p:nvPicPr>
          <p:cNvPr id="4" name="Afbeelding 5">
            <a:extLst>
              <a:ext uri="{FF2B5EF4-FFF2-40B4-BE49-F238E27FC236}">
                <a16:creationId xmlns:a16="http://schemas.microsoft.com/office/drawing/2014/main" id="{96F5A4A8-9C51-468E-9E4E-C3815B9C7A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01" y="987574"/>
            <a:ext cx="7890797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700D3536-2895-4AA6-87C1-B64DC3EC2E98}"/>
              </a:ext>
            </a:extLst>
          </p:cNvPr>
          <p:cNvSpPr/>
          <p:nvPr/>
        </p:nvSpPr>
        <p:spPr>
          <a:xfrm>
            <a:off x="367567" y="4534049"/>
            <a:ext cx="754258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nl-NL" sz="1500" dirty="0"/>
              <a:t>In basis ook voor MS; niveau per persoon bepalen 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89413C18-C7F6-4D66-A701-5DF95CE4D9A6}"/>
              </a:ext>
            </a:extLst>
          </p:cNvPr>
          <p:cNvSpPr/>
          <p:nvPr/>
        </p:nvSpPr>
        <p:spPr>
          <a:xfrm>
            <a:off x="7409039" y="4587909"/>
            <a:ext cx="114374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nl-NL" sz="800" i="1" dirty="0"/>
              <a:t>Gezondheidsraad 2017</a:t>
            </a:r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1DFD89A2-9E0C-4DF8-97A1-74344C6DA18B}"/>
              </a:ext>
            </a:extLst>
          </p:cNvPr>
          <p:cNvSpPr/>
          <p:nvPr/>
        </p:nvSpPr>
        <p:spPr>
          <a:xfrm>
            <a:off x="4283968" y="699542"/>
            <a:ext cx="4536504" cy="4103811"/>
          </a:xfrm>
          <a:prstGeom prst="ellipse">
            <a:avLst/>
          </a:prstGeom>
          <a:noFill/>
          <a:ln w="158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407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858CDCE-919B-4B1D-942B-05B39F3E45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81" t="9697" r="8181" b="4646"/>
          <a:stretch/>
        </p:blipFill>
        <p:spPr>
          <a:xfrm>
            <a:off x="828234" y="609362"/>
            <a:ext cx="6984776" cy="4023839"/>
          </a:xfrm>
          <a:prstGeom prst="rect">
            <a:avLst/>
          </a:prstGeom>
        </p:spPr>
      </p:pic>
      <p:sp>
        <p:nvSpPr>
          <p:cNvPr id="5" name="Ovaal 4">
            <a:extLst>
              <a:ext uri="{FF2B5EF4-FFF2-40B4-BE49-F238E27FC236}">
                <a16:creationId xmlns:a16="http://schemas.microsoft.com/office/drawing/2014/main" id="{6356DCF8-4AC1-4AAF-B367-6BDEF8B06D53}"/>
              </a:ext>
            </a:extLst>
          </p:cNvPr>
          <p:cNvSpPr/>
          <p:nvPr/>
        </p:nvSpPr>
        <p:spPr>
          <a:xfrm>
            <a:off x="814181" y="807551"/>
            <a:ext cx="2520280" cy="792089"/>
          </a:xfrm>
          <a:prstGeom prst="ellipse">
            <a:avLst/>
          </a:prstGeom>
          <a:noFill/>
          <a:ln w="158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0380D953-76E0-4063-BD75-50A377CEF887}"/>
              </a:ext>
            </a:extLst>
          </p:cNvPr>
          <p:cNvSpPr/>
          <p:nvPr/>
        </p:nvSpPr>
        <p:spPr>
          <a:xfrm>
            <a:off x="827584" y="1599640"/>
            <a:ext cx="2520280" cy="792089"/>
          </a:xfrm>
          <a:prstGeom prst="ellipse">
            <a:avLst/>
          </a:prstGeom>
          <a:noFill/>
          <a:ln w="158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C82C00CB-0098-4B0D-B517-F67F92A930EF}"/>
              </a:ext>
            </a:extLst>
          </p:cNvPr>
          <p:cNvSpPr/>
          <p:nvPr/>
        </p:nvSpPr>
        <p:spPr>
          <a:xfrm>
            <a:off x="795790" y="2174086"/>
            <a:ext cx="2520280" cy="792089"/>
          </a:xfrm>
          <a:prstGeom prst="ellipse">
            <a:avLst/>
          </a:prstGeom>
          <a:noFill/>
          <a:ln w="158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4C8C1987-CFE1-4578-BCE9-90A06101A499}"/>
              </a:ext>
            </a:extLst>
          </p:cNvPr>
          <p:cNvSpPr/>
          <p:nvPr/>
        </p:nvSpPr>
        <p:spPr>
          <a:xfrm>
            <a:off x="3851920" y="510299"/>
            <a:ext cx="2134002" cy="792089"/>
          </a:xfrm>
          <a:prstGeom prst="ellipse">
            <a:avLst/>
          </a:prstGeom>
          <a:noFill/>
          <a:ln w="158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8E135BCD-320C-4951-B8AE-D8A7CBB7582F}"/>
              </a:ext>
            </a:extLst>
          </p:cNvPr>
          <p:cNvSpPr/>
          <p:nvPr/>
        </p:nvSpPr>
        <p:spPr>
          <a:xfrm>
            <a:off x="5841906" y="628600"/>
            <a:ext cx="2186478" cy="783759"/>
          </a:xfrm>
          <a:prstGeom prst="ellipse">
            <a:avLst/>
          </a:prstGeom>
          <a:noFill/>
          <a:ln w="158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24F72AA-9DB6-4E13-955F-FCBC1C3A9DC0}"/>
              </a:ext>
            </a:extLst>
          </p:cNvPr>
          <p:cNvSpPr/>
          <p:nvPr/>
        </p:nvSpPr>
        <p:spPr>
          <a:xfrm>
            <a:off x="6776953" y="4624542"/>
            <a:ext cx="114374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nl-NL" sz="800" i="1" dirty="0"/>
              <a:t>Gezondheidsraad 2017</a:t>
            </a:r>
          </a:p>
        </p:txBody>
      </p:sp>
    </p:spTree>
    <p:extLst>
      <p:ext uri="{BB962C8B-B14F-4D97-AF65-F5344CB8AC3E}">
        <p14:creationId xmlns:p14="http://schemas.microsoft.com/office/powerpoint/2010/main" val="243018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FF13A07-BAAD-4959-A293-D778DAD0FE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26" t="12200" r="1876" b="5201"/>
          <a:stretch/>
        </p:blipFill>
        <p:spPr>
          <a:xfrm>
            <a:off x="755576" y="554881"/>
            <a:ext cx="7776864" cy="4248472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C1D57CA9-7AE7-4C9F-B93B-7CAE3E5F622D}"/>
              </a:ext>
            </a:extLst>
          </p:cNvPr>
          <p:cNvSpPr/>
          <p:nvPr/>
        </p:nvSpPr>
        <p:spPr>
          <a:xfrm>
            <a:off x="6804248" y="4695631"/>
            <a:ext cx="187220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nl-NL" sz="800" i="1" dirty="0"/>
              <a:t>Kenniscentrum Sport en bewegen 2020 </a:t>
            </a:r>
          </a:p>
        </p:txBody>
      </p:sp>
    </p:spTree>
    <p:extLst>
      <p:ext uri="{BB962C8B-B14F-4D97-AF65-F5344CB8AC3E}">
        <p14:creationId xmlns:p14="http://schemas.microsoft.com/office/powerpoint/2010/main" val="3353988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BB12B4-9BED-4D08-877C-605EC3E64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Bewegen / Sporten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6C7E06-0B10-4C3A-85FF-70B1A981D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031527"/>
            <a:ext cx="8496300" cy="3311302"/>
          </a:xfrm>
        </p:spPr>
        <p:txBody>
          <a:bodyPr numCol="2"/>
          <a:lstStyle/>
          <a:p>
            <a:pPr lvl="2"/>
            <a:r>
              <a:rPr lang="nl-NL" altLang="en-US" b="1" dirty="0">
                <a:ea typeface="ＭＳ Ｐゴシック" panose="020B0600070205080204" pitchFamily="34" charset="-128"/>
              </a:rPr>
              <a:t>Nadelen / belemmeringen</a:t>
            </a:r>
          </a:p>
          <a:p>
            <a:pPr lvl="3"/>
            <a:r>
              <a:rPr lang="nl-NL" altLang="en-US" dirty="0">
                <a:ea typeface="ＭＳ Ｐゴシック" panose="020B0600070205080204" pitchFamily="34" charset="-128"/>
              </a:rPr>
              <a:t>Energie / vermoeidheid / tijd</a:t>
            </a:r>
          </a:p>
          <a:p>
            <a:pPr lvl="3"/>
            <a:r>
              <a:rPr lang="nl-NL" altLang="en-US" dirty="0">
                <a:ea typeface="ＭＳ Ｐゴシック" panose="020B0600070205080204" pitchFamily="34" charset="-128"/>
              </a:rPr>
              <a:t>Pijn, spasticiteit</a:t>
            </a:r>
          </a:p>
          <a:p>
            <a:pPr lvl="3"/>
            <a:r>
              <a:rPr lang="nl-NL" altLang="en-US" dirty="0">
                <a:ea typeface="ＭＳ Ｐゴシック" panose="020B0600070205080204" pitchFamily="34" charset="-128"/>
              </a:rPr>
              <a:t>Tijdelijke toename klachten  </a:t>
            </a:r>
          </a:p>
          <a:p>
            <a:pPr lvl="3"/>
            <a:r>
              <a:rPr lang="nl-NL" altLang="en-US" dirty="0">
                <a:ea typeface="ＭＳ Ｐゴシック" panose="020B0600070205080204" pitchFamily="34" charset="-128"/>
              </a:rPr>
              <a:t>Vorm die aansluit bij mogelijkheden</a:t>
            </a:r>
          </a:p>
          <a:p>
            <a:pPr lvl="3"/>
            <a:r>
              <a:rPr lang="nl-NL" altLang="en-US" dirty="0">
                <a:ea typeface="ＭＳ Ｐゴシック" panose="020B0600070205080204" pitchFamily="34" charset="-128"/>
              </a:rPr>
              <a:t>Mogelijkheden in regio</a:t>
            </a:r>
          </a:p>
          <a:p>
            <a:pPr lvl="3"/>
            <a:r>
              <a:rPr lang="nl-NL" altLang="en-US" dirty="0">
                <a:ea typeface="ＭＳ Ｐゴシック" panose="020B0600070205080204" pitchFamily="34" charset="-128"/>
              </a:rPr>
              <a:t>Kosten</a:t>
            </a:r>
          </a:p>
          <a:p>
            <a:pPr lvl="3"/>
            <a:endParaRPr lang="nl-NL" altLang="en-US" dirty="0">
              <a:ea typeface="ＭＳ Ｐゴシック" panose="020B0600070205080204" pitchFamily="34" charset="-128"/>
            </a:endParaRPr>
          </a:p>
          <a:p>
            <a:pPr lvl="3"/>
            <a:endParaRPr lang="nl-NL" altLang="en-US" dirty="0">
              <a:ea typeface="ＭＳ Ｐゴシック" panose="020B0600070205080204" pitchFamily="34" charset="-128"/>
            </a:endParaRPr>
          </a:p>
          <a:p>
            <a:pPr lvl="3"/>
            <a:endParaRPr lang="nl-NL" altLang="en-US" dirty="0">
              <a:ea typeface="ＭＳ Ｐゴシック" panose="020B0600070205080204" pitchFamily="34" charset="-128"/>
            </a:endParaRPr>
          </a:p>
          <a:p>
            <a:pPr lvl="3"/>
            <a:endParaRPr lang="nl-NL" altLang="en-US" dirty="0">
              <a:ea typeface="ＭＳ Ｐゴシック" panose="020B0600070205080204" pitchFamily="34" charset="-128"/>
            </a:endParaRPr>
          </a:p>
          <a:p>
            <a:pPr marL="728662" lvl="3" indent="0">
              <a:buNone/>
            </a:pPr>
            <a:endParaRPr lang="nl-NL" altLang="en-US" dirty="0">
              <a:ea typeface="ＭＳ Ｐゴシック" panose="020B0600070205080204" pitchFamily="34" charset="-128"/>
            </a:endParaRPr>
          </a:p>
          <a:p>
            <a:pPr lvl="2"/>
            <a:r>
              <a:rPr lang="nl-NL" altLang="en-US" b="1" dirty="0">
                <a:ea typeface="ＭＳ Ｐゴシック" panose="020B0600070205080204" pitchFamily="34" charset="-128"/>
              </a:rPr>
              <a:t>Voordelen / beweegreden</a:t>
            </a:r>
          </a:p>
          <a:p>
            <a:pPr lvl="3"/>
            <a:r>
              <a:rPr lang="nl-NL" altLang="en-US" dirty="0">
                <a:ea typeface="ＭＳ Ｐゴシック" panose="020B0600070205080204" pitchFamily="34" charset="-128"/>
              </a:rPr>
              <a:t>Neurologische voordelen CZS (RRMS)</a:t>
            </a:r>
            <a:r>
              <a:rPr lang="nl-NL" altLang="en-US" baseline="30000" dirty="0">
                <a:ea typeface="ＭＳ Ｐゴシック" panose="020B0600070205080204" pitchFamily="34" charset="-128"/>
              </a:rPr>
              <a:t>1</a:t>
            </a:r>
            <a:r>
              <a:rPr lang="nl-NL" altLang="en-US" dirty="0">
                <a:ea typeface="ＭＳ Ｐゴシック" panose="020B0600070205080204" pitchFamily="34" charset="-128"/>
              </a:rPr>
              <a:t> </a:t>
            </a:r>
          </a:p>
          <a:p>
            <a:pPr lvl="3"/>
            <a:r>
              <a:rPr lang="nl-NL" altLang="en-US" dirty="0">
                <a:ea typeface="ＭＳ Ｐゴシック" panose="020B0600070205080204" pitchFamily="34" charset="-128"/>
              </a:rPr>
              <a:t>Uithoudingsvermogen</a:t>
            </a:r>
          </a:p>
          <a:p>
            <a:pPr lvl="3"/>
            <a:r>
              <a:rPr lang="nl-NL" altLang="en-US" dirty="0">
                <a:ea typeface="ＭＳ Ｐゴシック" panose="020B0600070205080204" pitchFamily="34" charset="-128"/>
              </a:rPr>
              <a:t>(duur-) kracht (optimaliseren, behouden)</a:t>
            </a:r>
          </a:p>
          <a:p>
            <a:pPr lvl="3"/>
            <a:r>
              <a:rPr lang="nl-NL" altLang="en-US" dirty="0">
                <a:ea typeface="ＭＳ Ｐゴシック" panose="020B0600070205080204" pitchFamily="34" charset="-128"/>
              </a:rPr>
              <a:t>Souplesse</a:t>
            </a:r>
          </a:p>
          <a:p>
            <a:pPr lvl="3"/>
            <a:r>
              <a:rPr lang="nl-NL" altLang="en-US" dirty="0">
                <a:ea typeface="ＭＳ Ｐゴシック" panose="020B0600070205080204" pitchFamily="34" charset="-128"/>
              </a:rPr>
              <a:t>Longfunctie</a:t>
            </a:r>
          </a:p>
          <a:p>
            <a:pPr lvl="3"/>
            <a:r>
              <a:rPr lang="nl-NL" altLang="en-US" dirty="0">
                <a:ea typeface="ＭＳ Ｐゴシック" panose="020B0600070205080204" pitchFamily="34" charset="-128"/>
              </a:rPr>
              <a:t>Lichaamsgewicht</a:t>
            </a:r>
          </a:p>
          <a:p>
            <a:pPr lvl="3"/>
            <a:r>
              <a:rPr lang="nl-NL" altLang="en-US" dirty="0">
                <a:ea typeface="ＭＳ Ｐゴシック" panose="020B0600070205080204" pitchFamily="34" charset="-128"/>
              </a:rPr>
              <a:t>Fit brein</a:t>
            </a:r>
          </a:p>
          <a:p>
            <a:pPr lvl="3"/>
            <a:r>
              <a:rPr lang="nl-NL" altLang="en-US" dirty="0">
                <a:ea typeface="ＭＳ Ｐゴシック" panose="020B0600070205080204" pitchFamily="34" charset="-128"/>
              </a:rPr>
              <a:t>Sociale contacten</a:t>
            </a:r>
          </a:p>
          <a:p>
            <a:pPr lvl="3"/>
            <a:r>
              <a:rPr lang="nl-NL" altLang="en-US" dirty="0">
                <a:ea typeface="ＭＳ Ｐゴシック" panose="020B0600070205080204" pitchFamily="34" charset="-128"/>
              </a:rPr>
              <a:t>Stemming </a:t>
            </a:r>
          </a:p>
          <a:p>
            <a:endParaRPr lang="nl-NL" dirty="0"/>
          </a:p>
        </p:txBody>
      </p:sp>
      <p:pic>
        <p:nvPicPr>
          <p:cNvPr id="5" name="Afbeelding 6">
            <a:extLst>
              <a:ext uri="{FF2B5EF4-FFF2-40B4-BE49-F238E27FC236}">
                <a16:creationId xmlns:a16="http://schemas.microsoft.com/office/drawing/2014/main" id="{79A1A2AE-E594-4E46-B1E8-B63D39595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644" y="2787774"/>
            <a:ext cx="2773362" cy="170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0D937E9E-B54D-4847-8589-120DEAB90119}"/>
              </a:ext>
            </a:extLst>
          </p:cNvPr>
          <p:cNvSpPr txBox="1"/>
          <p:nvPr/>
        </p:nvSpPr>
        <p:spPr>
          <a:xfrm>
            <a:off x="4574563" y="4719297"/>
            <a:ext cx="45365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/>
              <a:t>1: </a:t>
            </a:r>
            <a:r>
              <a:rPr lang="nl-NL" sz="800" dirty="0" err="1"/>
              <a:t>Negaresh</a:t>
            </a:r>
            <a:r>
              <a:rPr lang="nl-NL" sz="800" dirty="0"/>
              <a:t> R, </a:t>
            </a:r>
            <a:r>
              <a:rPr lang="nl-NL" sz="800" dirty="0" err="1"/>
              <a:t>Motl</a:t>
            </a:r>
            <a:r>
              <a:rPr lang="nl-NL" sz="800" dirty="0"/>
              <a:t> RW, </a:t>
            </a:r>
            <a:r>
              <a:rPr lang="nl-NL" sz="800" dirty="0" err="1"/>
              <a:t>Zimmer</a:t>
            </a:r>
            <a:r>
              <a:rPr lang="nl-NL" sz="800" dirty="0"/>
              <a:t> P, </a:t>
            </a:r>
            <a:r>
              <a:rPr lang="nl-NL" sz="800" dirty="0" err="1"/>
              <a:t>Mokhtarzade</a:t>
            </a:r>
            <a:r>
              <a:rPr lang="nl-NL" sz="800" dirty="0"/>
              <a:t> M, Baker JS. </a:t>
            </a:r>
            <a:r>
              <a:rPr lang="nl-NL" sz="800" dirty="0" err="1"/>
              <a:t>Eur</a:t>
            </a:r>
            <a:r>
              <a:rPr lang="nl-NL" sz="800" dirty="0"/>
              <a:t> J </a:t>
            </a:r>
            <a:r>
              <a:rPr lang="nl-NL" sz="800" dirty="0" err="1"/>
              <a:t>Neurol</a:t>
            </a:r>
            <a:r>
              <a:rPr lang="nl-NL" sz="800" dirty="0"/>
              <a:t>. Review 2019;26(5):711.-721.</a:t>
            </a:r>
          </a:p>
        </p:txBody>
      </p:sp>
    </p:spTree>
    <p:extLst>
      <p:ext uri="{BB962C8B-B14F-4D97-AF65-F5344CB8AC3E}">
        <p14:creationId xmlns:p14="http://schemas.microsoft.com/office/powerpoint/2010/main" val="335859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962F8F-0225-4941-A464-46DEB52A9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Bewegen als medicijn</a:t>
            </a:r>
            <a:br>
              <a:rPr lang="nl-NL" dirty="0"/>
            </a:br>
            <a:endParaRPr lang="nl-NL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7EDAF202-A8DD-4B8C-B4D3-C784C95FDD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850" y="1310149"/>
            <a:ext cx="8496300" cy="3151853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D7C536CE-FD7B-4552-9FDC-D2E1A9169590}"/>
              </a:ext>
            </a:extLst>
          </p:cNvPr>
          <p:cNvSpPr/>
          <p:nvPr/>
        </p:nvSpPr>
        <p:spPr>
          <a:xfrm>
            <a:off x="6228184" y="4515966"/>
            <a:ext cx="273630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700" i="1" dirty="0">
                <a:solidFill>
                  <a:srgbClr val="000000"/>
                </a:solidFill>
              </a:rPr>
              <a:t>2018 </a:t>
            </a:r>
            <a:r>
              <a:rPr lang="nl-NL" sz="700" i="1" dirty="0" err="1">
                <a:solidFill>
                  <a:srgbClr val="000000"/>
                </a:solidFill>
              </a:rPr>
              <a:t>Physical</a:t>
            </a:r>
            <a:r>
              <a:rPr lang="nl-NL" sz="700" i="1" dirty="0">
                <a:solidFill>
                  <a:srgbClr val="000000"/>
                </a:solidFill>
              </a:rPr>
              <a:t> Activity </a:t>
            </a:r>
            <a:r>
              <a:rPr lang="nl-NL" sz="700" i="1" dirty="0" err="1">
                <a:solidFill>
                  <a:srgbClr val="000000"/>
                </a:solidFill>
              </a:rPr>
              <a:t>Guidelines</a:t>
            </a:r>
            <a:r>
              <a:rPr lang="nl-NL" sz="700" i="1" dirty="0">
                <a:solidFill>
                  <a:srgbClr val="000000"/>
                </a:solidFill>
              </a:rPr>
              <a:t> </a:t>
            </a:r>
            <a:r>
              <a:rPr lang="nl-NL" sz="700" i="1" dirty="0" err="1">
                <a:solidFill>
                  <a:srgbClr val="000000"/>
                </a:solidFill>
              </a:rPr>
              <a:t>Advisory</a:t>
            </a:r>
            <a:r>
              <a:rPr lang="nl-NL" sz="700" i="1" dirty="0">
                <a:solidFill>
                  <a:srgbClr val="000000"/>
                </a:solidFill>
              </a:rPr>
              <a:t> </a:t>
            </a:r>
            <a:r>
              <a:rPr lang="nl-NL" sz="700" i="1" dirty="0" err="1">
                <a:solidFill>
                  <a:srgbClr val="000000"/>
                </a:solidFill>
              </a:rPr>
              <a:t>Committee</a:t>
            </a:r>
            <a:r>
              <a:rPr lang="nl-NL" sz="700" i="1" dirty="0">
                <a:solidFill>
                  <a:srgbClr val="000000"/>
                </a:solidFill>
              </a:rPr>
              <a:t> </a:t>
            </a:r>
            <a:r>
              <a:rPr lang="nl-NL" sz="700" i="1" dirty="0" err="1">
                <a:solidFill>
                  <a:srgbClr val="000000"/>
                </a:solidFill>
              </a:rPr>
              <a:t>Scientific</a:t>
            </a:r>
            <a:r>
              <a:rPr lang="nl-NL" sz="700" i="1" dirty="0">
                <a:solidFill>
                  <a:srgbClr val="000000"/>
                </a:solidFill>
              </a:rPr>
              <a:t> Report </a:t>
            </a:r>
            <a:endParaRPr lang="nl-NL" sz="700" i="1" dirty="0"/>
          </a:p>
        </p:txBody>
      </p:sp>
      <p:pic>
        <p:nvPicPr>
          <p:cNvPr id="2050" name="Picture 2" descr="The Importance Of Physical Activity In Academic Achievement - Conan Fitness  - Personal Training Gym in Perth">
            <a:extLst>
              <a:ext uri="{FF2B5EF4-FFF2-40B4-BE49-F238E27FC236}">
                <a16:creationId xmlns:a16="http://schemas.microsoft.com/office/drawing/2014/main" id="{8343C6F0-0B25-4DA3-9AFF-1E73D9D94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362" y="474127"/>
            <a:ext cx="935644" cy="73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26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8E6C67E5-4AB1-41EB-ACB2-391D6D71BC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3848" y="1203598"/>
            <a:ext cx="2520280" cy="1800200"/>
          </a:xfrm>
          <a:prstGeom prst="rect">
            <a:avLst/>
          </a:prstGeom>
        </p:spPr>
      </p:pic>
      <p:pic>
        <p:nvPicPr>
          <p:cNvPr id="6" name="Picture 6" descr="2,234 Use it or lose it Images, Stock Photos &amp; Vectors | Shutterstock">
            <a:extLst>
              <a:ext uri="{FF2B5EF4-FFF2-40B4-BE49-F238E27FC236}">
                <a16:creationId xmlns:a16="http://schemas.microsoft.com/office/drawing/2014/main" id="{A591D55C-4BCF-43A7-8C6F-4649DDFBFD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93" b="27101"/>
          <a:stretch/>
        </p:blipFill>
        <p:spPr bwMode="auto">
          <a:xfrm>
            <a:off x="2714625" y="3219822"/>
            <a:ext cx="3714750" cy="122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47701E81-D0F5-471B-89DD-F5D39C4FE6FB}"/>
              </a:ext>
            </a:extLst>
          </p:cNvPr>
          <p:cNvSpPr txBox="1"/>
          <p:nvPr/>
        </p:nvSpPr>
        <p:spPr>
          <a:xfrm>
            <a:off x="323850" y="447725"/>
            <a:ext cx="5400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70C0"/>
                </a:solidFill>
              </a:rPr>
              <a:t>De-conditionering</a:t>
            </a:r>
          </a:p>
        </p:txBody>
      </p:sp>
    </p:spTree>
    <p:extLst>
      <p:ext uri="{BB962C8B-B14F-4D97-AF65-F5344CB8AC3E}">
        <p14:creationId xmlns:p14="http://schemas.microsoft.com/office/powerpoint/2010/main" val="1811565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2B842FD-9597-4867-B039-176136D26B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3684" b="77755"/>
          <a:stretch/>
        </p:blipFill>
        <p:spPr>
          <a:xfrm>
            <a:off x="1403648" y="987574"/>
            <a:ext cx="6984776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26826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">
      <a:dk1>
        <a:srgbClr val="000000"/>
      </a:dk1>
      <a:lt1>
        <a:srgbClr val="FFFFFF"/>
      </a:lt1>
      <a:dk2>
        <a:srgbClr val="007DAD"/>
      </a:dk2>
      <a:lt2>
        <a:srgbClr val="808080"/>
      </a:lt2>
      <a:accent1>
        <a:srgbClr val="9E005D"/>
      </a:accent1>
      <a:accent2>
        <a:srgbClr val="00AAAD"/>
      </a:accent2>
      <a:accent3>
        <a:srgbClr val="FFFFFF"/>
      </a:accent3>
      <a:accent4>
        <a:srgbClr val="000000"/>
      </a:accent4>
      <a:accent5>
        <a:srgbClr val="CCAAB6"/>
      </a:accent5>
      <a:accent6>
        <a:srgbClr val="009A9C"/>
      </a:accent6>
      <a:hlink>
        <a:srgbClr val="8CC63F"/>
      </a:hlink>
      <a:folHlink>
        <a:srgbClr val="FCAF17"/>
      </a:folHlink>
    </a:clrScheme>
    <a:fontScheme name="Standaardontwerp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2176</TotalTime>
  <Words>670</Words>
  <Application>Microsoft Office PowerPoint</Application>
  <PresentationFormat>Diavoorstelling (16:9)</PresentationFormat>
  <Paragraphs>122</Paragraphs>
  <Slides>16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1" baseType="lpstr">
      <vt:lpstr>ＭＳ Ｐゴシック</vt:lpstr>
      <vt:lpstr>Arial</vt:lpstr>
      <vt:lpstr>Calibri</vt:lpstr>
      <vt:lpstr>Courier New</vt:lpstr>
      <vt:lpstr>Standaardontwerp</vt:lpstr>
      <vt:lpstr>PowerPoint-presentatie</vt:lpstr>
      <vt:lpstr>“Hoe blijf ik fit?” / “Hoe word ik fit?”</vt:lpstr>
      <vt:lpstr>Beweegnorm (2017)</vt:lpstr>
      <vt:lpstr>PowerPoint-presentatie</vt:lpstr>
      <vt:lpstr>PowerPoint-presentatie</vt:lpstr>
      <vt:lpstr>Bewegen / Sporten</vt:lpstr>
      <vt:lpstr>Bewegen als medicijn </vt:lpstr>
      <vt:lpstr>PowerPoint-presentatie</vt:lpstr>
      <vt:lpstr>PowerPoint-presentatie</vt:lpstr>
      <vt:lpstr>Aandachtpunten training</vt:lpstr>
      <vt:lpstr>Vermoeidheid </vt:lpstr>
      <vt:lpstr>Vermoeidheid </vt:lpstr>
      <vt:lpstr>Slaap </vt:lpstr>
      <vt:lpstr>Volhouden…</vt:lpstr>
      <vt:lpstr>PowerPoint-presentatie</vt:lpstr>
      <vt:lpstr>Klimmen tegen MS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Geffen, Marco van</dc:creator>
  <cp:lastModifiedBy>Reijmers, Ruud</cp:lastModifiedBy>
  <cp:revision>164</cp:revision>
  <cp:lastPrinted>2023-12-18T13:59:00Z</cp:lastPrinted>
  <dcterms:created xsi:type="dcterms:W3CDTF">2011-06-15T06:58:52Z</dcterms:created>
  <dcterms:modified xsi:type="dcterms:W3CDTF">2024-03-21T12:57:43Z</dcterms:modified>
</cp:coreProperties>
</file>