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Override1.xml" ContentType="application/vnd.openxmlformats-officedocument.themeOverride+xml"/>
  <Override PartName="/ppt/tags/tag33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926" r:id="rId2"/>
  </p:sldMasterIdLst>
  <p:notesMasterIdLst>
    <p:notesMasterId r:id="rId13"/>
  </p:notesMasterIdLst>
  <p:handoutMasterIdLst>
    <p:handoutMasterId r:id="rId14"/>
  </p:handoutMasterIdLst>
  <p:sldIdLst>
    <p:sldId id="273" r:id="rId3"/>
    <p:sldId id="274" r:id="rId4"/>
    <p:sldId id="263" r:id="rId5"/>
    <p:sldId id="969" r:id="rId6"/>
    <p:sldId id="1032" r:id="rId7"/>
    <p:sldId id="1025" r:id="rId8"/>
    <p:sldId id="1030" r:id="rId9"/>
    <p:sldId id="1026" r:id="rId10"/>
    <p:sldId id="1027" r:id="rId11"/>
    <p:sldId id="1028" r:id="rId12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182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36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547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729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5913" algn="l" defTabSz="914365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095" algn="l" defTabSz="914365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277" algn="l" defTabSz="914365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460" algn="l" defTabSz="914365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65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orient="horz" pos="221">
          <p15:clr>
            <a:srgbClr val="A4A3A4"/>
          </p15:clr>
        </p15:guide>
        <p15:guide id="3" pos="2141">
          <p15:clr>
            <a:srgbClr val="A4A3A4"/>
          </p15:clr>
        </p15:guide>
        <p15:guide id="4" pos="339">
          <p15:clr>
            <a:srgbClr val="A4A3A4"/>
          </p15:clr>
        </p15:guide>
        <p15:guide id="5" pos="393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 Jan Driessen" initials="HJD" lastIdx="7" clrIdx="0"/>
  <p:cmAuthor id="2" name="jverp" initials="j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8" autoAdjust="0"/>
    <p:restoredTop sz="75322" autoAdjust="0"/>
  </p:normalViewPr>
  <p:slideViewPr>
    <p:cSldViewPr>
      <p:cViewPr varScale="1">
        <p:scale>
          <a:sx n="62" d="100"/>
          <a:sy n="62" d="100"/>
        </p:scale>
        <p:origin x="1867" y="48"/>
      </p:cViewPr>
      <p:guideLst>
        <p:guide orient="horz" pos="2160"/>
        <p:guide orient="horz" pos="36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606" y="-96"/>
      </p:cViewPr>
      <p:guideLst>
        <p:guide orient="horz" pos="3127"/>
        <p:guide orient="horz" pos="221"/>
        <p:guide pos="2141"/>
        <p:guide pos="339"/>
        <p:guide pos="39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8163" y="212725"/>
            <a:ext cx="2860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8163" y="9375775"/>
            <a:ext cx="4975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1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8163" y="9571038"/>
            <a:ext cx="49752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1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40375" y="9571038"/>
            <a:ext cx="712788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036EC82D-2EF7-4C6F-A4D1-F4DC8FA5DF3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46086" name="Picture 1030" descr="P:\Jeroen Bosch Ziekenhuis\_Internal\Logos\JBZ_C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8425" y="0"/>
            <a:ext cx="28892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8032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7975" y="992188"/>
            <a:ext cx="5284788" cy="3963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5294313"/>
            <a:ext cx="571500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8163" y="212725"/>
            <a:ext cx="2860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8163" y="9375775"/>
            <a:ext cx="4975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1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38163" y="9571038"/>
            <a:ext cx="49752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defRPr/>
            </a:pPr>
            <a:endParaRPr lang="nl-NL" sz="1100" dirty="0">
              <a:cs typeface="+mn-cs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5540375" y="9571038"/>
            <a:ext cx="712788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fld id="{68F49CA8-6D40-413A-A64A-08441B3CD3C8}" type="slidenum">
              <a:rPr lang="nl-NL" sz="1100">
                <a:cs typeface="+mn-cs"/>
              </a:rPr>
              <a:pPr algn="r">
                <a:defRPr/>
              </a:pPr>
              <a:t>‹nr.›</a:t>
            </a:fld>
            <a:endParaRPr lang="nl-NL" sz="1100" dirty="0">
              <a:cs typeface="+mn-cs"/>
            </a:endParaRPr>
          </a:p>
        </p:txBody>
      </p:sp>
      <p:pic>
        <p:nvPicPr>
          <p:cNvPr id="31752" name="Picture 12" descr="P:\Jeroen Bosch Ziekenhuis\_Internal\Logos\JBZ_C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8425" y="0"/>
            <a:ext cx="28892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465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61919" indent="-16191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23837" indent="-16191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485756" indent="-16191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647675" indent="-16191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809594" indent="-16191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913" algn="l" defTabSz="914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5" algn="l" defTabSz="914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7" algn="l" defTabSz="914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60" algn="l" defTabSz="914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2945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sz="11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28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sz="11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970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1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 </a:t>
            </a:r>
          </a:p>
          <a:p>
            <a:pPr marL="171450" indent="-171450">
              <a:buFontTx/>
              <a:buChar char="-"/>
            </a:pPr>
            <a:endParaRPr lang="nl-NL" sz="11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39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10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 </a:t>
            </a:r>
          </a:p>
          <a:p>
            <a:pPr marL="171450" indent="-171450">
              <a:buFontTx/>
              <a:buChar char="-"/>
            </a:pPr>
            <a:endParaRPr lang="nl-NL" sz="11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05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3" Type="http://schemas.openxmlformats.org/officeDocument/2006/relationships/tags" Target="../tags/tag8.xml"/><Relationship Id="rId21" Type="http://schemas.openxmlformats.org/officeDocument/2006/relationships/oleObject" Target="../embeddings/oleObject2.bin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hemeOverride" Target="../theme/themeOverride1.xml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0" imgH="0" progId="">
                  <p:embed/>
                </p:oleObj>
              </mc:Choice>
              <mc:Fallback>
                <p:oleObj name="think-cell Slide" r:id="rId21" imgW="0" imgH="0" progId="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 descr="DEL_PRI_RGB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22" cstate="print"/>
          <a:srcRect l="7785" t="27351" r="9871" b="25598"/>
          <a:stretch>
            <a:fillRect/>
          </a:stretch>
        </p:blipFill>
        <p:spPr bwMode="auto">
          <a:xfrm>
            <a:off x="315914" y="287338"/>
            <a:ext cx="2346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98"/>
          <p:cNvGrpSpPr>
            <a:grpSpLocks/>
          </p:cNvGrpSpPr>
          <p:nvPr userDrawn="1">
            <p:custDataLst>
              <p:tags r:id="rId3"/>
            </p:custDataLst>
          </p:nvPr>
        </p:nvGrpSpPr>
        <p:grpSpPr bwMode="auto">
          <a:xfrm>
            <a:off x="-1157287" y="1"/>
            <a:ext cx="955675" cy="3889375"/>
            <a:chOff x="-1253505" y="0"/>
            <a:chExt cx="1035794" cy="3889829"/>
          </a:xfrm>
        </p:grpSpPr>
        <p:sp>
          <p:nvSpPr>
            <p:cNvPr id="8" name="Rectangle 27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-1253505" y="0"/>
              <a:ext cx="1035794" cy="3889829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>
                <a:defRPr/>
              </a:pPr>
              <a:r>
                <a:rPr lang="en-GB" sz="1000" b="1">
                  <a:solidFill>
                    <a:srgbClr val="002776"/>
                  </a:solidFill>
                  <a:latin typeface="Arial" charset="0"/>
                </a:rPr>
                <a:t>Primary colors</a:t>
              </a:r>
            </a:p>
          </p:txBody>
        </p:sp>
        <p:grpSp>
          <p:nvGrpSpPr>
            <p:cNvPr id="9" name="Group 50"/>
            <p:cNvGrpSpPr>
              <a:grpSpLocks/>
            </p:cNvGrpSpPr>
            <p:nvPr userDrawn="1"/>
          </p:nvGrpSpPr>
          <p:grpSpPr bwMode="auto">
            <a:xfrm>
              <a:off x="-967887" y="180996"/>
              <a:ext cx="464559" cy="585856"/>
              <a:chOff x="12661026" y="-1313976"/>
              <a:chExt cx="464559" cy="585856"/>
            </a:xfrm>
          </p:grpSpPr>
          <p:sp>
            <p:nvSpPr>
              <p:cNvPr id="25" name="Rectangle 25"/>
              <p:cNvSpPr>
                <a:spLocks noChangeArrowheads="1"/>
              </p:cNvSpPr>
              <p:nvPr userDrawn="1">
                <p:custDataLst>
                  <p:tags r:id="rId18"/>
                </p:custDataLst>
              </p:nvPr>
            </p:nvSpPr>
            <p:spPr bwMode="auto">
              <a:xfrm>
                <a:off x="12661026" y="-1313976"/>
                <a:ext cx="464559" cy="585856"/>
              </a:xfrm>
              <a:prstGeom prst="rect">
                <a:avLst/>
              </a:prstGeom>
              <a:solidFill>
                <a:srgbClr val="00277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689">
                  <a:defRPr/>
                </a:pPr>
                <a:endParaRPr lang="en-GB" sz="1000" dirty="0">
                  <a:solidFill>
                    <a:srgbClr val="002776"/>
                  </a:solidFill>
                  <a:latin typeface="Arial" charset="0"/>
                </a:endParaRPr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 userDrawn="1">
                <p:custDataLst>
                  <p:tags r:id="rId19"/>
                </p:custDataLst>
              </p:nvPr>
            </p:nvSpPr>
            <p:spPr bwMode="auto">
              <a:xfrm>
                <a:off x="12726408" y="-1252056"/>
                <a:ext cx="359640" cy="461719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689">
                  <a:defRPr/>
                </a:pPr>
                <a:r>
                  <a:rPr lang="en-GB" sz="1000" dirty="0">
                    <a:solidFill>
                      <a:srgbClr val="FFFFFF"/>
                    </a:solidFill>
                    <a:latin typeface="Arial" charset="0"/>
                  </a:rPr>
                  <a:t>R 0</a:t>
                </a:r>
              </a:p>
              <a:p>
                <a:pPr defTabSz="914689">
                  <a:defRPr/>
                </a:pPr>
                <a:r>
                  <a:rPr lang="en-GB" sz="1000" dirty="0">
                    <a:solidFill>
                      <a:srgbClr val="FFFFFF"/>
                    </a:solidFill>
                    <a:latin typeface="Arial" charset="0"/>
                  </a:rPr>
                  <a:t>G 39</a:t>
                </a:r>
              </a:p>
              <a:p>
                <a:pPr defTabSz="914689">
                  <a:defRPr/>
                </a:pPr>
                <a:r>
                  <a:rPr lang="en-GB" sz="1000" dirty="0">
                    <a:solidFill>
                      <a:srgbClr val="FFFFFF"/>
                    </a:solidFill>
                    <a:latin typeface="Arial" charset="0"/>
                  </a:rPr>
                  <a:t>B 118</a:t>
                </a:r>
              </a:p>
            </p:txBody>
          </p:sp>
        </p:grpSp>
        <p:grpSp>
          <p:nvGrpSpPr>
            <p:cNvPr id="10" name="Group 52"/>
            <p:cNvGrpSpPr>
              <a:grpSpLocks/>
            </p:cNvGrpSpPr>
            <p:nvPr userDrawn="1"/>
          </p:nvGrpSpPr>
          <p:grpSpPr bwMode="auto">
            <a:xfrm>
              <a:off x="-967887" y="1414628"/>
              <a:ext cx="464559" cy="584268"/>
              <a:chOff x="12661026" y="59430"/>
              <a:chExt cx="464559" cy="584268"/>
            </a:xfrm>
          </p:grpSpPr>
          <p:sp>
            <p:nvSpPr>
              <p:cNvPr id="23" name="Rectangle 25"/>
              <p:cNvSpPr>
                <a:spLocks noChangeArrowheads="1"/>
              </p:cNvSpPr>
              <p:nvPr userDrawn="1">
                <p:custDataLst>
                  <p:tags r:id="rId16"/>
                </p:custDataLst>
              </p:nvPr>
            </p:nvSpPr>
            <p:spPr bwMode="auto">
              <a:xfrm>
                <a:off x="12661026" y="59430"/>
                <a:ext cx="464559" cy="584268"/>
              </a:xfrm>
              <a:prstGeom prst="rect">
                <a:avLst/>
              </a:prstGeom>
              <a:solidFill>
                <a:schemeClr val="accent3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689">
                  <a:defRPr/>
                </a:pPr>
                <a:endParaRPr lang="en-GB" sz="1000" dirty="0">
                  <a:solidFill>
                    <a:srgbClr val="002776"/>
                  </a:solidFill>
                  <a:latin typeface="Arial" charset="0"/>
                </a:endParaRPr>
              </a:p>
            </p:txBody>
          </p:sp>
          <p:sp>
            <p:nvSpPr>
              <p:cNvPr id="24" name="Rectangle 16"/>
              <p:cNvSpPr>
                <a:spLocks noChangeArrowheads="1"/>
              </p:cNvSpPr>
              <p:nvPr userDrawn="1">
                <p:custDataLst>
                  <p:tags r:id="rId17"/>
                </p:custDataLst>
              </p:nvPr>
            </p:nvSpPr>
            <p:spPr bwMode="auto">
              <a:xfrm>
                <a:off x="12719526" y="110236"/>
                <a:ext cx="375277" cy="461719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689">
                  <a:defRPr/>
                </a:pPr>
                <a:r>
                  <a:rPr lang="en-GB" sz="1000" dirty="0">
                    <a:solidFill>
                      <a:srgbClr val="FFFFFF"/>
                    </a:solidFill>
                    <a:latin typeface="Arial" charset="0"/>
                  </a:rPr>
                  <a:t>R 0</a:t>
                </a:r>
              </a:p>
              <a:p>
                <a:pPr defTabSz="914689">
                  <a:defRPr/>
                </a:pPr>
                <a:r>
                  <a:rPr lang="en-GB" sz="1000" dirty="0">
                    <a:solidFill>
                      <a:srgbClr val="FFFFFF"/>
                    </a:solidFill>
                    <a:latin typeface="Arial" charset="0"/>
                  </a:rPr>
                  <a:t>G 161</a:t>
                </a:r>
              </a:p>
              <a:p>
                <a:pPr defTabSz="914689">
                  <a:defRPr/>
                </a:pPr>
                <a:r>
                  <a:rPr lang="en-GB" sz="1000" dirty="0">
                    <a:solidFill>
                      <a:srgbClr val="FFFFFF"/>
                    </a:solidFill>
                    <a:latin typeface="Arial" charset="0"/>
                  </a:rPr>
                  <a:t>B 222</a:t>
                </a:r>
              </a:p>
            </p:txBody>
          </p:sp>
        </p:grpSp>
        <p:grpSp>
          <p:nvGrpSpPr>
            <p:cNvPr id="11" name="Group 53"/>
            <p:cNvGrpSpPr>
              <a:grpSpLocks/>
            </p:cNvGrpSpPr>
            <p:nvPr userDrawn="1"/>
          </p:nvGrpSpPr>
          <p:grpSpPr bwMode="auto">
            <a:xfrm>
              <a:off x="-967887" y="2030650"/>
              <a:ext cx="464559" cy="584268"/>
              <a:chOff x="12661026" y="853322"/>
              <a:chExt cx="464559" cy="584268"/>
            </a:xfrm>
          </p:grpSpPr>
          <p:sp>
            <p:nvSpPr>
              <p:cNvPr id="21" name="Rectangle 25"/>
              <p:cNvSpPr>
                <a:spLocks noChangeArrowheads="1"/>
              </p:cNvSpPr>
              <p:nvPr userDrawn="1">
                <p:custDataLst>
                  <p:tags r:id="rId14"/>
                </p:custDataLst>
              </p:nvPr>
            </p:nvSpPr>
            <p:spPr bwMode="auto">
              <a:xfrm>
                <a:off x="12661026" y="853322"/>
                <a:ext cx="464559" cy="584268"/>
              </a:xfrm>
              <a:prstGeom prst="rect">
                <a:avLst/>
              </a:prstGeom>
              <a:solidFill>
                <a:schemeClr val="accent4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689">
                  <a:defRPr/>
                </a:pPr>
                <a:endParaRPr lang="en-GB" sz="1000" dirty="0">
                  <a:solidFill>
                    <a:srgbClr val="002776"/>
                  </a:solidFill>
                  <a:latin typeface="Arial" charset="0"/>
                </a:endParaRP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 userDrawn="1">
                <p:custDataLst>
                  <p:tags r:id="rId15"/>
                </p:custDataLst>
              </p:nvPr>
            </p:nvSpPr>
            <p:spPr bwMode="auto">
              <a:xfrm>
                <a:off x="12719526" y="915241"/>
                <a:ext cx="375277" cy="461719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689">
                  <a:defRPr/>
                </a:pPr>
                <a:r>
                  <a:rPr lang="en-GB" sz="1000" dirty="0">
                    <a:solidFill>
                      <a:srgbClr val="FFFFFF"/>
                    </a:solidFill>
                    <a:latin typeface="Arial" charset="0"/>
                  </a:rPr>
                  <a:t>R 60</a:t>
                </a:r>
              </a:p>
              <a:p>
                <a:pPr defTabSz="914689">
                  <a:defRPr/>
                </a:pPr>
                <a:r>
                  <a:rPr lang="en-GB" sz="1000" dirty="0">
                    <a:solidFill>
                      <a:srgbClr val="FFFFFF"/>
                    </a:solidFill>
                    <a:latin typeface="Arial" charset="0"/>
                  </a:rPr>
                  <a:t>G 138</a:t>
                </a:r>
              </a:p>
              <a:p>
                <a:pPr defTabSz="914689">
                  <a:defRPr/>
                </a:pPr>
                <a:r>
                  <a:rPr lang="en-GB" sz="1000" dirty="0">
                    <a:solidFill>
                      <a:srgbClr val="FFFFFF"/>
                    </a:solidFill>
                    <a:latin typeface="Arial" charset="0"/>
                  </a:rPr>
                  <a:t>B 46</a:t>
                </a:r>
              </a:p>
            </p:txBody>
          </p:sp>
        </p:grpSp>
        <p:grpSp>
          <p:nvGrpSpPr>
            <p:cNvPr id="12" name="Group 54"/>
            <p:cNvGrpSpPr>
              <a:grpSpLocks/>
            </p:cNvGrpSpPr>
            <p:nvPr userDrawn="1"/>
          </p:nvGrpSpPr>
          <p:grpSpPr bwMode="auto">
            <a:xfrm>
              <a:off x="-967887" y="2646672"/>
              <a:ext cx="464559" cy="585855"/>
              <a:chOff x="12661026" y="1513377"/>
              <a:chExt cx="464559" cy="585855"/>
            </a:xfrm>
          </p:grpSpPr>
          <p:sp>
            <p:nvSpPr>
              <p:cNvPr id="19" name="Rectangle 25"/>
              <p:cNvSpPr>
                <a:spLocks noChangeArrowheads="1"/>
              </p:cNvSpPr>
              <p:nvPr userDrawn="1">
                <p:custDataLst>
                  <p:tags r:id="rId12"/>
                </p:custDataLst>
              </p:nvPr>
            </p:nvSpPr>
            <p:spPr bwMode="auto">
              <a:xfrm>
                <a:off x="12661026" y="1513377"/>
                <a:ext cx="464559" cy="585855"/>
              </a:xfrm>
              <a:prstGeom prst="rect">
                <a:avLst/>
              </a:prstGeom>
              <a:solidFill>
                <a:schemeClr val="accent5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689">
                  <a:defRPr/>
                </a:pPr>
                <a:endParaRPr lang="en-GB" sz="1000" dirty="0">
                  <a:solidFill>
                    <a:srgbClr val="002776"/>
                  </a:solidFill>
                  <a:latin typeface="Arial" charset="0"/>
                </a:endParaRPr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 userDrawn="1">
                <p:custDataLst>
                  <p:tags r:id="rId13"/>
                </p:custDataLst>
              </p:nvPr>
            </p:nvSpPr>
            <p:spPr bwMode="auto">
              <a:xfrm>
                <a:off x="12719526" y="1575296"/>
                <a:ext cx="375277" cy="461719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689">
                  <a:defRPr/>
                </a:pPr>
                <a:r>
                  <a:rPr lang="en-GB" sz="1000" dirty="0">
                    <a:solidFill>
                      <a:srgbClr val="002776"/>
                    </a:solidFill>
                    <a:latin typeface="Arial" charset="0"/>
                  </a:rPr>
                  <a:t>R 114</a:t>
                </a:r>
              </a:p>
              <a:p>
                <a:pPr defTabSz="914689">
                  <a:defRPr/>
                </a:pPr>
                <a:r>
                  <a:rPr lang="en-GB" sz="1000" dirty="0">
                    <a:solidFill>
                      <a:srgbClr val="002776"/>
                    </a:solidFill>
                    <a:latin typeface="Arial" charset="0"/>
                  </a:rPr>
                  <a:t>G 199</a:t>
                </a:r>
              </a:p>
              <a:p>
                <a:pPr defTabSz="914689">
                  <a:defRPr/>
                </a:pPr>
                <a:r>
                  <a:rPr lang="en-GB" sz="1000" dirty="0">
                    <a:solidFill>
                      <a:srgbClr val="002776"/>
                    </a:solidFill>
                    <a:latin typeface="Arial" charset="0"/>
                  </a:rPr>
                  <a:t>B 231</a:t>
                </a:r>
              </a:p>
            </p:txBody>
          </p:sp>
        </p:grpSp>
        <p:grpSp>
          <p:nvGrpSpPr>
            <p:cNvPr id="13" name="Group 55"/>
            <p:cNvGrpSpPr>
              <a:grpSpLocks/>
            </p:cNvGrpSpPr>
            <p:nvPr userDrawn="1"/>
          </p:nvGrpSpPr>
          <p:grpSpPr bwMode="auto">
            <a:xfrm>
              <a:off x="-967887" y="3262694"/>
              <a:ext cx="464559" cy="585855"/>
              <a:chOff x="12661026" y="2333768"/>
              <a:chExt cx="464559" cy="585855"/>
            </a:xfrm>
          </p:grpSpPr>
          <p:sp>
            <p:nvSpPr>
              <p:cNvPr id="17" name="Rectangle 25"/>
              <p:cNvSpPr>
                <a:spLocks noChangeArrowheads="1"/>
              </p:cNvSpPr>
              <p:nvPr userDrawn="1">
                <p:custDataLst>
                  <p:tags r:id="rId10"/>
                </p:custDataLst>
              </p:nvPr>
            </p:nvSpPr>
            <p:spPr bwMode="auto">
              <a:xfrm>
                <a:off x="12661026" y="2333768"/>
                <a:ext cx="464559" cy="585855"/>
              </a:xfrm>
              <a:prstGeom prst="rect">
                <a:avLst/>
              </a:prstGeom>
              <a:solidFill>
                <a:schemeClr val="accent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689">
                  <a:defRPr/>
                </a:pPr>
                <a:endParaRPr lang="en-GB" sz="1000" dirty="0">
                  <a:solidFill>
                    <a:srgbClr val="002776"/>
                  </a:solidFill>
                  <a:latin typeface="Arial" charset="0"/>
                </a:endParaRPr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 userDrawn="1">
                <p:custDataLst>
                  <p:tags r:id="rId11"/>
                </p:custDataLst>
              </p:nvPr>
            </p:nvSpPr>
            <p:spPr bwMode="auto">
              <a:xfrm>
                <a:off x="12719526" y="2395687"/>
                <a:ext cx="375277" cy="461719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689">
                  <a:defRPr/>
                </a:pPr>
                <a:r>
                  <a:rPr lang="en-GB" sz="1000" dirty="0">
                    <a:solidFill>
                      <a:srgbClr val="002776"/>
                    </a:solidFill>
                    <a:latin typeface="Arial" charset="0"/>
                  </a:rPr>
                  <a:t>R 201</a:t>
                </a:r>
              </a:p>
              <a:p>
                <a:pPr defTabSz="914689">
                  <a:defRPr/>
                </a:pPr>
                <a:r>
                  <a:rPr lang="en-GB" sz="1000" dirty="0">
                    <a:solidFill>
                      <a:srgbClr val="002776"/>
                    </a:solidFill>
                    <a:latin typeface="Arial" charset="0"/>
                  </a:rPr>
                  <a:t>G 221</a:t>
                </a:r>
              </a:p>
              <a:p>
                <a:pPr defTabSz="914689">
                  <a:defRPr/>
                </a:pPr>
                <a:r>
                  <a:rPr lang="en-GB" sz="1000" dirty="0">
                    <a:solidFill>
                      <a:srgbClr val="002776"/>
                    </a:solidFill>
                    <a:latin typeface="Arial" charset="0"/>
                  </a:rPr>
                  <a:t>B 3</a:t>
                </a:r>
              </a:p>
            </p:txBody>
          </p:sp>
        </p:grpSp>
        <p:grpSp>
          <p:nvGrpSpPr>
            <p:cNvPr id="14" name="Group 51"/>
            <p:cNvGrpSpPr>
              <a:grpSpLocks/>
            </p:cNvGrpSpPr>
            <p:nvPr userDrawn="1"/>
          </p:nvGrpSpPr>
          <p:grpSpPr bwMode="auto">
            <a:xfrm>
              <a:off x="-967887" y="798606"/>
              <a:ext cx="464559" cy="584268"/>
              <a:chOff x="12661026" y="-640070"/>
              <a:chExt cx="464559" cy="584268"/>
            </a:xfrm>
          </p:grpSpPr>
          <p:sp>
            <p:nvSpPr>
              <p:cNvPr id="15" name="Rectangle 25"/>
              <p:cNvSpPr>
                <a:spLocks noChangeArrowheads="1"/>
              </p:cNvSpPr>
              <p:nvPr userDrawn="1">
                <p:custDataLst>
                  <p:tags r:id="rId8"/>
                </p:custDataLst>
              </p:nvPr>
            </p:nvSpPr>
            <p:spPr bwMode="auto">
              <a:xfrm>
                <a:off x="12661026" y="-640070"/>
                <a:ext cx="464559" cy="584268"/>
              </a:xfrm>
              <a:prstGeom prst="rect">
                <a:avLst/>
              </a:prstGeom>
              <a:solidFill>
                <a:schemeClr val="accent2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689">
                  <a:defRPr/>
                </a:pPr>
                <a:endParaRPr lang="en-GB" sz="1000" dirty="0">
                  <a:solidFill>
                    <a:srgbClr val="002776"/>
                  </a:solidFill>
                  <a:latin typeface="Arial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 userDrawn="1">
                <p:custDataLst>
                  <p:tags r:id="rId9"/>
                </p:custDataLst>
              </p:nvPr>
            </p:nvSpPr>
            <p:spPr bwMode="auto">
              <a:xfrm>
                <a:off x="12719526" y="-578151"/>
                <a:ext cx="375277" cy="461719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689">
                  <a:defRPr/>
                </a:pPr>
                <a:r>
                  <a:rPr lang="en-GB" sz="1000" dirty="0">
                    <a:solidFill>
                      <a:srgbClr val="FFFFFF"/>
                    </a:solidFill>
                    <a:latin typeface="Arial" charset="0"/>
                  </a:rPr>
                  <a:t>R 146</a:t>
                </a:r>
              </a:p>
              <a:p>
                <a:pPr defTabSz="914689">
                  <a:defRPr/>
                </a:pPr>
                <a:r>
                  <a:rPr lang="en-GB" sz="1000" dirty="0">
                    <a:solidFill>
                      <a:srgbClr val="FFFFFF"/>
                    </a:solidFill>
                    <a:latin typeface="Arial" charset="0"/>
                  </a:rPr>
                  <a:t>G 212</a:t>
                </a:r>
              </a:p>
              <a:p>
                <a:pPr defTabSz="914689">
                  <a:defRPr/>
                </a:pPr>
                <a:r>
                  <a:rPr lang="en-GB" sz="1000" dirty="0">
                    <a:solidFill>
                      <a:srgbClr val="FFFFFF"/>
                    </a:solidFill>
                    <a:latin typeface="Arial" charset="0"/>
                  </a:rPr>
                  <a:t>B 0</a:t>
                </a:r>
              </a:p>
            </p:txBody>
          </p:sp>
        </p:grpSp>
      </p:grpSp>
      <p:cxnSp>
        <p:nvCxnSpPr>
          <p:cNvPr id="28" name="Straight Arrow Connector 27"/>
          <p:cNvCxnSpPr/>
          <p:nvPr userDrawn="1">
            <p:custDataLst>
              <p:tags r:id="rId4"/>
            </p:custDataLst>
          </p:nvPr>
        </p:nvCxnSpPr>
        <p:spPr>
          <a:xfrm rot="10800000">
            <a:off x="9144001" y="1123950"/>
            <a:ext cx="360363" cy="0"/>
          </a:xfrm>
          <a:prstGeom prst="straightConnector1">
            <a:avLst/>
          </a:prstGeom>
          <a:ln w="1270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 userDrawn="1">
            <p:custDataLst>
              <p:tags r:id="rId5"/>
            </p:custDataLst>
          </p:nvPr>
        </p:nvCxnSpPr>
        <p:spPr>
          <a:xfrm rot="10800000">
            <a:off x="9144001" y="6310313"/>
            <a:ext cx="360363" cy="0"/>
          </a:xfrm>
          <a:prstGeom prst="straightConnector1">
            <a:avLst/>
          </a:prstGeom>
          <a:ln w="1270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 userDrawn="1"/>
        </p:nvCxnSpPr>
        <p:spPr>
          <a:xfrm rot="5400000">
            <a:off x="8566943" y="7038182"/>
            <a:ext cx="360363" cy="0"/>
          </a:xfrm>
          <a:prstGeom prst="straightConnector1">
            <a:avLst/>
          </a:prstGeom>
          <a:ln w="12700">
            <a:solidFill>
              <a:schemeClr val="tx2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 userDrawn="1">
            <p:custDataLst>
              <p:tags r:id="rId6"/>
            </p:custDataLst>
          </p:nvPr>
        </p:nvCxnSpPr>
        <p:spPr>
          <a:xfrm rot="5400000">
            <a:off x="216694" y="7038182"/>
            <a:ext cx="360363" cy="0"/>
          </a:xfrm>
          <a:prstGeom prst="straightConnector1">
            <a:avLst/>
          </a:prstGeom>
          <a:ln w="12700">
            <a:solidFill>
              <a:schemeClr val="tx2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itle Placeholder 1"/>
          <p:cNvSpPr>
            <a:spLocks noGrp="1"/>
          </p:cNvSpPr>
          <p:nvPr>
            <p:ph type="ctrTitle"/>
          </p:nvPr>
        </p:nvSpPr>
        <p:spPr>
          <a:xfrm>
            <a:off x="1142820" y="2886328"/>
            <a:ext cx="4268797" cy="359073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marR="0" indent="0" defTabSz="957961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tabLst/>
              <a:defRPr sz="2800" b="0" baseline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subTitle" idx="1"/>
          </p:nvPr>
        </p:nvSpPr>
        <p:spPr>
          <a:xfrm>
            <a:off x="396875" y="6081917"/>
            <a:ext cx="2781211" cy="22839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 eaLnBrk="1" hangingPunct="1">
              <a:lnSpc>
                <a:spcPct val="106000"/>
              </a:lnSpc>
              <a:spcBef>
                <a:spcPct val="15000"/>
              </a:spcBef>
              <a:buFont typeface="Wingdings 2" pitchFamily="18" charset="2"/>
              <a:buNone/>
              <a:defRPr b="1" smtClean="0"/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0"/>
          </p:nvPr>
        </p:nvSpPr>
        <p:spPr>
          <a:xfrm>
            <a:off x="1142820" y="3268721"/>
            <a:ext cx="4389022" cy="3590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defRPr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25F6C-CCEC-4C45-AC70-A6F89F33D2E3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4412C-5E56-4CED-8437-9A1BCB8A4D88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96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5" indent="0">
              <a:buNone/>
              <a:defRPr sz="1000"/>
            </a:lvl3pPr>
            <a:lvl4pPr marL="1371547" indent="0">
              <a:buNone/>
              <a:defRPr sz="900"/>
            </a:lvl4pPr>
            <a:lvl5pPr marL="1828729" indent="0">
              <a:buNone/>
              <a:defRPr sz="900"/>
            </a:lvl5pPr>
            <a:lvl6pPr marL="2285913" indent="0">
              <a:buNone/>
              <a:defRPr sz="900"/>
            </a:lvl6pPr>
            <a:lvl7pPr marL="2743095" indent="0">
              <a:buNone/>
              <a:defRPr sz="900"/>
            </a:lvl7pPr>
            <a:lvl8pPr marL="3200277" indent="0">
              <a:buNone/>
              <a:defRPr sz="900"/>
            </a:lvl8pPr>
            <a:lvl9pPr marL="365746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4E4E3-DAE4-42A6-966D-7ECB53D98410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14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5" indent="0">
              <a:buNone/>
              <a:defRPr sz="2400"/>
            </a:lvl3pPr>
            <a:lvl4pPr marL="1371547" indent="0">
              <a:buNone/>
              <a:defRPr sz="2000"/>
            </a:lvl4pPr>
            <a:lvl5pPr marL="1828729" indent="0">
              <a:buNone/>
              <a:defRPr sz="2000"/>
            </a:lvl5pPr>
            <a:lvl6pPr marL="2285913" indent="0">
              <a:buNone/>
              <a:defRPr sz="2000"/>
            </a:lvl6pPr>
            <a:lvl7pPr marL="2743095" indent="0">
              <a:buNone/>
              <a:defRPr sz="2000"/>
            </a:lvl7pPr>
            <a:lvl8pPr marL="3200277" indent="0">
              <a:buNone/>
              <a:defRPr sz="2000"/>
            </a:lvl8pPr>
            <a:lvl9pPr marL="3657460" indent="0">
              <a:buNone/>
              <a:defRPr sz="2000"/>
            </a:lvl9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5" indent="0">
              <a:buNone/>
              <a:defRPr sz="1000"/>
            </a:lvl3pPr>
            <a:lvl4pPr marL="1371547" indent="0">
              <a:buNone/>
              <a:defRPr sz="900"/>
            </a:lvl4pPr>
            <a:lvl5pPr marL="1828729" indent="0">
              <a:buNone/>
              <a:defRPr sz="900"/>
            </a:lvl5pPr>
            <a:lvl6pPr marL="2285913" indent="0">
              <a:buNone/>
              <a:defRPr sz="900"/>
            </a:lvl6pPr>
            <a:lvl7pPr marL="2743095" indent="0">
              <a:buNone/>
              <a:defRPr sz="900"/>
            </a:lvl7pPr>
            <a:lvl8pPr marL="3200277" indent="0">
              <a:buNone/>
              <a:defRPr sz="900"/>
            </a:lvl8pPr>
            <a:lvl9pPr marL="365746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15858-5EC9-4A74-9C67-0F0F49014581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49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3E118-5468-484F-A11B-BB7CAD6E7740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33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96076" y="198438"/>
            <a:ext cx="2124075" cy="60134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23851" y="198438"/>
            <a:ext cx="6219825" cy="60134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5814E-BF7B-4E5E-805D-2E217A44093F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2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97626" y="6554789"/>
            <a:ext cx="2312988" cy="142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57961">
              <a:lnSpc>
                <a:spcPts val="1128"/>
              </a:lnSpc>
              <a:defRPr/>
            </a:pPr>
            <a:r>
              <a:rPr lang="en-US" sz="800" dirty="0">
                <a:solidFill>
                  <a:srgbClr val="002776"/>
                </a:solidFill>
                <a:latin typeface="Arial" charset="0"/>
              </a:rPr>
              <a:t>© 2010 Deloitte Touche Tohmatsu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96875" y="300039"/>
            <a:ext cx="8350250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96875" y="1123951"/>
            <a:ext cx="8350251" cy="5186363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ct val="106000"/>
              </a:lnSpc>
              <a:spcBef>
                <a:spcPts val="1344"/>
              </a:spcBef>
              <a:spcAft>
                <a:spcPts val="0"/>
              </a:spcAft>
              <a:defRPr/>
            </a:lvl1pPr>
            <a:lvl3pPr>
              <a:lnSpc>
                <a:spcPct val="106000"/>
              </a:lnSpc>
              <a:spcBef>
                <a:spcPts val="576"/>
              </a:spcBef>
              <a:spcAft>
                <a:spcPts val="0"/>
              </a:spcAft>
              <a:defRPr/>
            </a:lvl3pPr>
            <a:lvl4pPr>
              <a:lnSpc>
                <a:spcPct val="106000"/>
              </a:lnSpc>
              <a:spcBef>
                <a:spcPts val="576"/>
              </a:spcBef>
              <a:spcAft>
                <a:spcPts val="0"/>
              </a:spcAft>
              <a:defRPr/>
            </a:lvl4pPr>
            <a:lvl5pPr>
              <a:lnSpc>
                <a:spcPct val="106000"/>
              </a:lnSpc>
              <a:spcBef>
                <a:spcPts val="576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C95E4-1A3B-43F8-BDBC-AEE33695248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97626" y="6554789"/>
            <a:ext cx="2312988" cy="142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57961">
              <a:lnSpc>
                <a:spcPts val="1128"/>
              </a:lnSpc>
              <a:defRPr/>
            </a:pPr>
            <a:r>
              <a:rPr lang="en-US" sz="800" dirty="0">
                <a:solidFill>
                  <a:srgbClr val="002776"/>
                </a:solidFill>
                <a:latin typeface="Arial" charset="0"/>
              </a:rPr>
              <a:t>© 2010 Deloitte Touche Tohmatsu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96875" y="300039"/>
            <a:ext cx="8350250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96875" y="1123951"/>
            <a:ext cx="4043242" cy="51863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04325" y="1123951"/>
            <a:ext cx="4042800" cy="51863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63B62-C7CA-4B86-BE1B-93AD00A295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1142821" y="2618107"/>
            <a:ext cx="6207508" cy="1278000"/>
          </a:xfrm>
        </p:spPr>
        <p:txBody>
          <a:bodyPr/>
          <a:lstStyle>
            <a:lvl1pPr>
              <a:lnSpc>
                <a:spcPts val="4888"/>
              </a:lnSpc>
              <a:defRPr sz="5200" b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hidden">
          <a:xfrm>
            <a:off x="0" y="0"/>
            <a:ext cx="9144000" cy="1011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6" tIns="45719" rIns="91436" bIns="45719" anchor="ctr"/>
          <a:lstStyle/>
          <a:p>
            <a:pPr>
              <a:defRPr/>
            </a:pP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1" y="2338388"/>
            <a:ext cx="8496300" cy="1219200"/>
          </a:xfrm>
        </p:spPr>
        <p:txBody>
          <a:bodyPr anchor="b"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1" y="3895725"/>
            <a:ext cx="8496300" cy="1079500"/>
          </a:xfrm>
        </p:spPr>
        <p:txBody>
          <a:bodyPr/>
          <a:lstStyle>
            <a:lvl1pPr marL="0" indent="0" algn="ctr">
              <a:buFontTx/>
              <a:buNone/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602413"/>
            <a:ext cx="1439863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85976" y="6602413"/>
            <a:ext cx="4970463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80289" y="6602413"/>
            <a:ext cx="1439862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0575F-D434-4B30-A760-BC74CCB2C6F8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9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6AB0C-ACDB-44ED-9554-9268522B5B30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1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2" indent="0">
              <a:buNone/>
              <a:defRPr sz="1800"/>
            </a:lvl2pPr>
            <a:lvl3pPr marL="914365" indent="0">
              <a:buNone/>
              <a:defRPr sz="1600"/>
            </a:lvl3pPr>
            <a:lvl4pPr marL="1371547" indent="0">
              <a:buNone/>
              <a:defRPr sz="1400"/>
            </a:lvl4pPr>
            <a:lvl5pPr marL="1828729" indent="0">
              <a:buNone/>
              <a:defRPr sz="1400"/>
            </a:lvl5pPr>
            <a:lvl6pPr marL="2285913" indent="0">
              <a:buNone/>
              <a:defRPr sz="1400"/>
            </a:lvl6pPr>
            <a:lvl7pPr marL="2743095" indent="0">
              <a:buNone/>
              <a:defRPr sz="1400"/>
            </a:lvl7pPr>
            <a:lvl8pPr marL="3200277" indent="0">
              <a:buNone/>
              <a:defRPr sz="1400"/>
            </a:lvl8pPr>
            <a:lvl9pPr marL="365746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3CBD2-A370-47D7-B43C-B06EF1CA4D7D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4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850" y="1482726"/>
            <a:ext cx="4171950" cy="472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2726"/>
            <a:ext cx="4171950" cy="472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F67A4-0504-4F91-9377-703509C6C095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5" indent="0">
              <a:buNone/>
              <a:defRPr sz="1800" b="1"/>
            </a:lvl3pPr>
            <a:lvl4pPr marL="1371547" indent="0">
              <a:buNone/>
              <a:defRPr sz="1600" b="1"/>
            </a:lvl4pPr>
            <a:lvl5pPr marL="1828729" indent="0">
              <a:buNone/>
              <a:defRPr sz="1600" b="1"/>
            </a:lvl5pPr>
            <a:lvl6pPr marL="2285913" indent="0">
              <a:buNone/>
              <a:defRPr sz="1600" b="1"/>
            </a:lvl6pPr>
            <a:lvl7pPr marL="2743095" indent="0">
              <a:buNone/>
              <a:defRPr sz="1600" b="1"/>
            </a:lvl7pPr>
            <a:lvl8pPr marL="3200277" indent="0">
              <a:buNone/>
              <a:defRPr sz="1600" b="1"/>
            </a:lvl8pPr>
            <a:lvl9pPr marL="365746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5" indent="0">
              <a:buNone/>
              <a:defRPr sz="1800" b="1"/>
            </a:lvl3pPr>
            <a:lvl4pPr marL="1371547" indent="0">
              <a:buNone/>
              <a:defRPr sz="1600" b="1"/>
            </a:lvl4pPr>
            <a:lvl5pPr marL="1828729" indent="0">
              <a:buNone/>
              <a:defRPr sz="1600" b="1"/>
            </a:lvl5pPr>
            <a:lvl6pPr marL="2285913" indent="0">
              <a:buNone/>
              <a:defRPr sz="1600" b="1"/>
            </a:lvl6pPr>
            <a:lvl7pPr marL="2743095" indent="0">
              <a:buNone/>
              <a:defRPr sz="1600" b="1"/>
            </a:lvl7pPr>
            <a:lvl8pPr marL="3200277" indent="0">
              <a:buNone/>
              <a:defRPr sz="1600" b="1"/>
            </a:lvl8pPr>
            <a:lvl9pPr marL="365746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6806F-D56D-4833-80FB-EBD4507FD03B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9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11" Type="http://schemas.openxmlformats.org/officeDocument/2006/relationships/oleObject" Target="../embeddings/oleObject1.bin"/><Relationship Id="rId5" Type="http://schemas.openxmlformats.org/officeDocument/2006/relationships/theme" Target="../theme/theme1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1" hidden="1"/>
          <p:cNvGraphicFramePr>
            <a:graphicFrameLocks/>
          </p:cNvGraphicFramePr>
          <p:nvPr>
            <p:custDataLst>
              <p:tags r:id="rId6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0" imgH="0" progId="">
                  <p:embed/>
                </p:oleObj>
              </mc:Choice>
              <mc:Fallback>
                <p:oleObj name="think-cell Slide" r:id="rId11" imgW="0" imgH="0" progId="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9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415926" y="6554789"/>
            <a:ext cx="282575" cy="1428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125"/>
              </a:lnSpc>
              <a:defRPr sz="1000" b="1">
                <a:solidFill>
                  <a:srgbClr val="002776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EADCF8-1478-49CD-BA79-EC4DCCF67F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771525" y="6554789"/>
            <a:ext cx="4318000" cy="1428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125"/>
              </a:lnSpc>
              <a:defRPr sz="1000">
                <a:solidFill>
                  <a:srgbClr val="002776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97626" y="6554789"/>
            <a:ext cx="2312988" cy="142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57961">
              <a:lnSpc>
                <a:spcPts val="1128"/>
              </a:lnSpc>
              <a:defRPr/>
            </a:pPr>
            <a:r>
              <a:rPr lang="en-US" sz="800" dirty="0">
                <a:solidFill>
                  <a:srgbClr val="002776"/>
                </a:solidFill>
                <a:latin typeface="Arial" charset="0"/>
              </a:rPr>
              <a:t>© 2010 Deloitte Touche Tohmatsu</a:t>
            </a: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396875" y="300038"/>
            <a:ext cx="83502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</p:sldLayoutIdLst>
  <p:hf hdr="0" ftr="0" dt="0"/>
  <p:txStyles>
    <p:titleStyle>
      <a:lvl1pPr algn="l" defTabSz="957226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957226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l" defTabSz="957226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l" defTabSz="957226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l" defTabSz="957226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29739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6pPr>
      <a:lvl7pPr marL="859479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7pPr>
      <a:lvl8pPr marL="1289218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8pPr>
      <a:lvl9pPr marL="1718958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9pPr>
    </p:titleStyle>
    <p:bodyStyle>
      <a:lvl1pPr marL="358761" indent="-358761" algn="l" defTabSz="957226" rtl="0" eaLnBrk="0" fontAlgn="base" hangingPunct="0">
        <a:lnSpc>
          <a:spcPct val="106000"/>
        </a:lnSpc>
        <a:spcBef>
          <a:spcPts val="1350"/>
        </a:spcBef>
        <a:spcAft>
          <a:spcPct val="0"/>
        </a:spcAft>
        <a:buFont typeface="Arial" charset="0"/>
        <a:defRPr lang="en-US" sz="14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190493" indent="-190493" algn="l" defTabSz="957226" rtl="0" eaLnBrk="0" fontAlgn="base" hangingPunct="0">
        <a:lnSpc>
          <a:spcPct val="106000"/>
        </a:lnSpc>
        <a:spcBef>
          <a:spcPts val="1350"/>
        </a:spcBef>
        <a:spcAft>
          <a:spcPct val="0"/>
        </a:spcAft>
        <a:buFont typeface="Arial" charset="0"/>
        <a:buChar char="•"/>
        <a:defRPr lang="en-US" sz="1400" kern="1200" dirty="0">
          <a:solidFill>
            <a:schemeClr val="tx2"/>
          </a:solidFill>
          <a:latin typeface="+mn-lt"/>
          <a:ea typeface="+mj-ea"/>
          <a:cs typeface="+mj-cs"/>
        </a:defRPr>
      </a:lvl2pPr>
      <a:lvl3pPr marL="373048" indent="-182556" algn="l" defTabSz="957226" rtl="0" eaLnBrk="0" fontAlgn="base" hangingPunct="0">
        <a:lnSpc>
          <a:spcPct val="106000"/>
        </a:lnSpc>
        <a:spcBef>
          <a:spcPts val="575"/>
        </a:spcBef>
        <a:spcAft>
          <a:spcPct val="0"/>
        </a:spcAft>
        <a:buFont typeface="Arial" charset="0"/>
        <a:buChar char="‒"/>
        <a:defRPr lang="en-US" sz="1200" kern="1200" dirty="0">
          <a:solidFill>
            <a:schemeClr val="tx2"/>
          </a:solidFill>
          <a:latin typeface="+mn-lt"/>
          <a:ea typeface="+mj-ea"/>
          <a:cs typeface="+mj-cs"/>
        </a:defRPr>
      </a:lvl3pPr>
      <a:lvl4pPr marL="565129" indent="-190493" algn="l" defTabSz="957226" rtl="0" eaLnBrk="0" fontAlgn="base" hangingPunct="0">
        <a:lnSpc>
          <a:spcPct val="106000"/>
        </a:lnSpc>
        <a:spcBef>
          <a:spcPts val="57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2"/>
          </a:solidFill>
          <a:latin typeface="+mn-lt"/>
          <a:ea typeface="+mj-ea"/>
          <a:cs typeface="+mj-cs"/>
        </a:defRPr>
      </a:lvl4pPr>
      <a:lvl5pPr marL="744510" indent="-179381" algn="l" defTabSz="957226" rtl="0" eaLnBrk="0" fontAlgn="base" hangingPunct="0">
        <a:lnSpc>
          <a:spcPct val="106000"/>
        </a:lnSpc>
        <a:spcBef>
          <a:spcPts val="575"/>
        </a:spcBef>
        <a:spcAft>
          <a:spcPct val="0"/>
        </a:spcAft>
        <a:buFont typeface="Arial" charset="0"/>
        <a:buChar char="‒"/>
        <a:defRPr lang="en-GB" sz="1200" kern="1200" dirty="0">
          <a:solidFill>
            <a:schemeClr val="tx2"/>
          </a:solidFill>
          <a:latin typeface="+mn-lt"/>
          <a:ea typeface="+mj-ea"/>
          <a:cs typeface="+mj-cs"/>
        </a:defRPr>
      </a:lvl5pPr>
      <a:lvl6pPr marL="841574" indent="-171598" algn="l" defTabSz="859479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•"/>
        <a:defRPr sz="15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1014663" indent="-173089" algn="l" defTabSz="859479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‒"/>
        <a:defRPr sz="13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177308" indent="-162645" algn="l" defTabSz="859479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•"/>
        <a:defRPr sz="13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348904" indent="-171598" algn="l" defTabSz="859479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‒"/>
        <a:defRPr sz="13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94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9739" algn="l" defTabSz="8594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79" algn="l" defTabSz="8594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9218" algn="l" defTabSz="8594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8958" algn="l" defTabSz="8594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697" algn="l" defTabSz="8594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8437" algn="l" defTabSz="8594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176" algn="l" defTabSz="8594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37916" algn="l" defTabSz="8594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98439"/>
            <a:ext cx="60769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van de modeltitel te bewerken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1" y="1482726"/>
            <a:ext cx="8496300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hidden">
          <a:xfrm>
            <a:off x="0" y="6534150"/>
            <a:ext cx="9144000" cy="3238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6" tIns="45719" rIns="91436" bIns="45719" anchor="ctr"/>
          <a:lstStyle/>
          <a:p>
            <a:pPr>
              <a:defRPr/>
            </a:pP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602413"/>
            <a:ext cx="1439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85976" y="6602413"/>
            <a:ext cx="49704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9" y="6602413"/>
            <a:ext cx="14398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74FDBEC2-2D1E-4262-BE9C-EB4D88FA9AFD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8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182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365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547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72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323837" indent="-3238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47675" indent="-3238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sz="2000">
          <a:solidFill>
            <a:schemeClr val="tx1"/>
          </a:solidFill>
          <a:latin typeface="+mn-lt"/>
        </a:defRPr>
      </a:lvl2pPr>
      <a:lvl3pPr marL="971513" indent="-3238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3pPr>
      <a:lvl4pPr marL="1295350" indent="-3238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sz="2000">
          <a:solidFill>
            <a:schemeClr val="tx1"/>
          </a:solidFill>
          <a:latin typeface="+mn-lt"/>
        </a:defRPr>
      </a:lvl4pPr>
      <a:lvl5pPr marL="1619188" indent="-3238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076371" indent="-323837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533553" indent="-323837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2990735" indent="-323837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447918" indent="-323837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5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7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9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3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5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7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0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47c3ca9f-f4c9-44cd-a122-1c7fb3155145@jbz.n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>
          <a:xfrm>
            <a:off x="251520" y="161080"/>
            <a:ext cx="7632526" cy="974725"/>
          </a:xfrm>
        </p:spPr>
        <p:txBody>
          <a:bodyPr/>
          <a:lstStyle/>
          <a:p>
            <a:r>
              <a:rPr lang="nl-NL" dirty="0"/>
              <a:t>Ontwikkelingen JBZ/ Tolbrug MS-zorg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1520" y="819588"/>
            <a:ext cx="8496300" cy="4729163"/>
          </a:xfrm>
        </p:spPr>
        <p:txBody>
          <a:bodyPr/>
          <a:lstStyle/>
          <a:p>
            <a:r>
              <a:rPr lang="nl-NL" dirty="0"/>
              <a:t>Deelname MS MDO Zuid NL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Thuismonitoring: </a:t>
            </a:r>
            <a:r>
              <a:rPr lang="nl-NL" dirty="0" err="1"/>
              <a:t>Luscii</a:t>
            </a:r>
            <a:r>
              <a:rPr lang="nl-NL" dirty="0"/>
              <a:t> app </a:t>
            </a:r>
            <a:r>
              <a:rPr lang="nl-NL" dirty="0" err="1"/>
              <a:t>Dimethylfumaraat</a:t>
            </a:r>
            <a:r>
              <a:rPr lang="nl-NL" dirty="0"/>
              <a:t>→ verder </a:t>
            </a:r>
          </a:p>
          <a:p>
            <a:pPr marL="0" indent="0">
              <a:buNone/>
            </a:pPr>
            <a:r>
              <a:rPr lang="nl-NL" dirty="0"/>
              <a:t>      ontwikkelen voor  andere MS-medicatie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Informatiebijeenkomsten &amp; lotgenotencontact</a:t>
            </a:r>
          </a:p>
          <a:p>
            <a:pPr>
              <a:buFontTx/>
              <a:buChar char="-"/>
            </a:pPr>
            <a:r>
              <a:rPr lang="nl-NL" dirty="0"/>
              <a:t>Informatiebijeenkomst voor mensen met recente diagnose MS, MS en gezin, MS en bewegen</a:t>
            </a:r>
          </a:p>
          <a:p>
            <a:pPr>
              <a:buFontTx/>
              <a:buChar char="-"/>
            </a:pPr>
            <a:r>
              <a:rPr lang="nl-NL" dirty="0"/>
              <a:t>Inloopochtenden MSVN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Zelf inplannen jaarcontrole bij </a:t>
            </a:r>
            <a:r>
              <a:rPr lang="nl-NL" dirty="0" err="1"/>
              <a:t>MSvpk</a:t>
            </a:r>
            <a:r>
              <a:rPr lang="nl-NL" dirty="0"/>
              <a:t>/VS</a:t>
            </a:r>
          </a:p>
          <a:p>
            <a:endParaRPr lang="nl-NL" dirty="0"/>
          </a:p>
          <a:p>
            <a:r>
              <a:rPr lang="nl-NL" dirty="0"/>
              <a:t>Jaarcontroles bij MS </a:t>
            </a:r>
            <a:r>
              <a:rPr lang="nl-NL" dirty="0" err="1"/>
              <a:t>vpk</a:t>
            </a:r>
            <a:r>
              <a:rPr lang="nl-NL" dirty="0"/>
              <a:t>/VS met testen: </a:t>
            </a:r>
          </a:p>
          <a:p>
            <a:pPr marL="0" indent="0">
              <a:buNone/>
            </a:pPr>
            <a:r>
              <a:rPr lang="nl-NL" dirty="0"/>
              <a:t>SDMT, t25fw, SDMT</a:t>
            </a:r>
          </a:p>
        </p:txBody>
      </p:sp>
      <p:pic>
        <p:nvPicPr>
          <p:cNvPr id="4" name="Afbeelding 3" descr="cid:47c3ca9f-f4c9-44cd-a122-1c7fb3155145@jbz.nl">
            <a:extLst>
              <a:ext uri="{FF2B5EF4-FFF2-40B4-BE49-F238E27FC236}">
                <a16:creationId xmlns:a16="http://schemas.microsoft.com/office/drawing/2014/main" id="{E42AEC2F-10BE-43CC-BCA7-EC5C41CB1411}"/>
              </a:ext>
            </a:extLst>
          </p:cNvPr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/>
          <a:stretch>
            <a:fillRect/>
          </a:stretch>
        </p:blipFill>
        <p:spPr bwMode="auto">
          <a:xfrm>
            <a:off x="7164288" y="980728"/>
            <a:ext cx="1110486" cy="2159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EE39AFA-6628-4961-B540-CF3FB09E8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4437112"/>
            <a:ext cx="1469644" cy="97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89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98440"/>
            <a:ext cx="8352606" cy="644390"/>
          </a:xfrm>
        </p:spPr>
        <p:txBody>
          <a:bodyPr/>
          <a:lstStyle/>
          <a:p>
            <a:r>
              <a:rPr lang="nl-NL" sz="2800" dirty="0"/>
              <a:t>Vervolg</a:t>
            </a:r>
            <a:br>
              <a:rPr lang="nl-NL" sz="2800" dirty="0"/>
            </a:br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6AB0C-ACDB-44ED-9554-9268522B5B30}" type="slidenum">
              <a:rPr lang="nl-NL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548680"/>
            <a:ext cx="8496300" cy="4513139"/>
          </a:xfrm>
        </p:spPr>
        <p:txBody>
          <a:bodyPr/>
          <a:lstStyle/>
          <a:p>
            <a:pPr marL="0" indent="0">
              <a:buNone/>
            </a:pPr>
            <a:endParaRPr lang="nl-NL" sz="1800" dirty="0"/>
          </a:p>
          <a:p>
            <a:endParaRPr lang="nl-NL" sz="24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C3A20B2-A66D-42FE-A1E7-29B894E0F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9304"/>
            <a:ext cx="22313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6F1C6A6-A345-4B3E-89D9-19D76A132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76" y="1211109"/>
            <a:ext cx="8537269" cy="418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7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>
          <a:xfrm>
            <a:off x="215086" y="44624"/>
            <a:ext cx="7632526" cy="974725"/>
          </a:xfrm>
        </p:spPr>
        <p:txBody>
          <a:bodyPr/>
          <a:lstStyle/>
          <a:p>
            <a:r>
              <a:rPr lang="nl-NL" dirty="0"/>
              <a:t>Ontwikkelingen JBZ/ Tolbrug MS-zorg</a:t>
            </a:r>
            <a:br>
              <a:rPr lang="nl-NL" dirty="0"/>
            </a:br>
            <a:endParaRPr lang="nl-NL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80157" y="972806"/>
            <a:ext cx="8496300" cy="4729163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Website:</a:t>
            </a:r>
          </a:p>
          <a:p>
            <a:pPr>
              <a:buFontTx/>
              <a:buChar char="-"/>
            </a:pPr>
            <a:r>
              <a:rPr lang="nl-NL" dirty="0"/>
              <a:t>Visitekaartje met QR-code naar website</a:t>
            </a:r>
          </a:p>
          <a:p>
            <a:pPr>
              <a:buFontTx/>
              <a:buChar char="-"/>
            </a:pPr>
            <a:r>
              <a:rPr lang="nl-NL" dirty="0"/>
              <a:t>Aanvullingen website ‘Zorg bij MS’</a:t>
            </a:r>
          </a:p>
          <a:p>
            <a:endParaRPr lang="nl-NL" sz="800" dirty="0"/>
          </a:p>
          <a:p>
            <a:r>
              <a:rPr lang="nl-NL" dirty="0"/>
              <a:t>Samenwerking Tolbrug</a:t>
            </a:r>
          </a:p>
          <a:p>
            <a:pPr>
              <a:buFontTx/>
              <a:buChar char="-"/>
            </a:pPr>
            <a:r>
              <a:rPr lang="nl-NL" dirty="0"/>
              <a:t>Start gezamenlijk consult revalidatiearts en MS-VS bij stabiele SPMS</a:t>
            </a:r>
          </a:p>
          <a:p>
            <a:pPr>
              <a:buFontTx/>
              <a:buChar char="-"/>
            </a:pPr>
            <a:r>
              <a:rPr lang="nl-NL" dirty="0"/>
              <a:t>Groepsprogramma </a:t>
            </a:r>
            <a:r>
              <a:rPr lang="nl-NL" dirty="0" err="1"/>
              <a:t>Jobgrip</a:t>
            </a:r>
            <a:r>
              <a:rPr lang="nl-NL" dirty="0"/>
              <a:t> (Tolbrug)</a:t>
            </a:r>
          </a:p>
          <a:p>
            <a:pPr>
              <a:buFontTx/>
              <a:buChar char="-"/>
            </a:pPr>
            <a:r>
              <a:rPr lang="nl-NL" dirty="0"/>
              <a:t>Afstemming en eenduidigheid aanpak ‘MS en vermoeidheid’ o.a. ontwikkelen praatplaat met factoren die van invloed kunnen zijn op vermoeidheid</a:t>
            </a:r>
          </a:p>
          <a:p>
            <a:pPr marL="0" indent="0">
              <a:buNone/>
            </a:pPr>
            <a:endParaRPr lang="nl-NL" sz="800" dirty="0"/>
          </a:p>
          <a:p>
            <a:endParaRPr lang="nl-NL" sz="800" dirty="0"/>
          </a:p>
          <a:p>
            <a:r>
              <a:rPr lang="nl-NL" dirty="0"/>
              <a:t>Protocollen MS-medicatie / zorgpaden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3C1B97F-7E1B-4154-B943-EE0671395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972806"/>
            <a:ext cx="2465646" cy="128798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180C6FE-6B29-4725-AFE9-507B90ED220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75" y="4653136"/>
            <a:ext cx="1224137" cy="145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0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>
          <a:xfrm>
            <a:off x="251520" y="94623"/>
            <a:ext cx="7632526" cy="974725"/>
          </a:xfrm>
        </p:spPr>
        <p:txBody>
          <a:bodyPr/>
          <a:lstStyle/>
          <a:p>
            <a:r>
              <a:rPr lang="nl-NL" dirty="0"/>
              <a:t>Ontwikkelingen JBZ/ Tolbrug MS-zorg</a:t>
            </a:r>
            <a:br>
              <a:rPr lang="nl-NL" dirty="0"/>
            </a:br>
            <a:endParaRPr lang="nl-NL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Pilot inzet ervaringsdeskundige</a:t>
            </a:r>
          </a:p>
          <a:p>
            <a:endParaRPr lang="nl-NL" dirty="0"/>
          </a:p>
          <a:p>
            <a:r>
              <a:rPr lang="nl-NL" dirty="0"/>
              <a:t>Ontwikkelen keuzewijzer MS → overzicht van waar je terecht kan bij welke hulpvraag</a:t>
            </a:r>
          </a:p>
          <a:p>
            <a:endParaRPr lang="nl-NL" dirty="0"/>
          </a:p>
          <a:p>
            <a:r>
              <a:rPr lang="nl-NL" dirty="0"/>
              <a:t>Ontwikkelen medicatietool MS → hulpmiddel met overzicht van verschillen tussen MS-medicatie</a:t>
            </a:r>
          </a:p>
          <a:p>
            <a:endParaRPr lang="nl-NL" dirty="0"/>
          </a:p>
          <a:p>
            <a:r>
              <a:rPr lang="nl-NL" dirty="0"/>
              <a:t>Deelname onderzoek ‘</a:t>
            </a:r>
            <a:r>
              <a:rPr lang="nl-NL" dirty="0" err="1"/>
              <a:t>Don’t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late’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54C2E47-D170-4215-8B20-960AB49F1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31" y="3573016"/>
            <a:ext cx="3171818" cy="195742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2244BBD-00CC-4921-B290-92D6B2FF9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783949"/>
            <a:ext cx="1584176" cy="88334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B4745E1-9EB3-40F4-BD9F-127942034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385" y="4719720"/>
            <a:ext cx="1508398" cy="131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508824" y="1916832"/>
            <a:ext cx="8186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Informatiebijeenkomsten MS</a:t>
            </a:r>
          </a:p>
          <a:p>
            <a:pPr algn="ctr"/>
            <a:endParaRPr lang="nl-NL" sz="2800" b="1" dirty="0">
              <a:solidFill>
                <a:schemeClr val="bg1"/>
              </a:solidFill>
            </a:endParaRPr>
          </a:p>
          <a:p>
            <a:pPr algn="ctr"/>
            <a:endParaRPr lang="nl-NL" sz="2800" b="1" dirty="0">
              <a:solidFill>
                <a:schemeClr val="bg1"/>
              </a:solidFill>
            </a:endParaRPr>
          </a:p>
          <a:p>
            <a:pPr algn="ctr"/>
            <a:endParaRPr lang="nl-NL" sz="2800" b="1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9787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D0C97-CD7B-4F47-A350-6D65CADF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100C68-ADC7-4044-8F63-A66277D0B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80728"/>
            <a:ext cx="8496300" cy="180225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Enquêtes en interviews met mensen met MS, uitkomst:</a:t>
            </a:r>
          </a:p>
          <a:p>
            <a:pPr marL="0" indent="0">
              <a:buNone/>
            </a:pPr>
            <a:r>
              <a:rPr lang="nl-NL" dirty="0"/>
              <a:t>→ behoefte aan informatiebijeenkomsten over verschillende onderwerpen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BD78AF-00CA-49E8-A192-247776E1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6AB0C-ACDB-44ED-9554-9268522B5B30}" type="slidenum">
              <a:rPr lang="nl-NL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1C819EC-DDC2-409D-AEBD-A13D88EB6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593710"/>
            <a:ext cx="8498561" cy="180457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DF7D595-0B10-430F-9B45-5700736F54B7}"/>
              </a:ext>
            </a:extLst>
          </p:cNvPr>
          <p:cNvSpPr txBox="1"/>
          <p:nvPr/>
        </p:nvSpPr>
        <p:spPr>
          <a:xfrm>
            <a:off x="467544" y="1983614"/>
            <a:ext cx="77768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Bijeenkomsten 2023: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Jaarlijkse bijeenkomst in de Helftheuvel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Voor mensen met MS die recent de diagnose hebben gekregen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MS in het gezin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In beweging met MS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726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98440"/>
            <a:ext cx="8352606" cy="644390"/>
          </a:xfrm>
        </p:spPr>
        <p:txBody>
          <a:bodyPr/>
          <a:lstStyle/>
          <a:p>
            <a:r>
              <a:rPr lang="nl-NL" sz="2800" dirty="0"/>
              <a:t>Ervaringen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6AB0C-ACDB-44ED-9554-9268522B5B30}" type="slidenum">
              <a:rPr lang="nl-NL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342489" y="288531"/>
            <a:ext cx="8496300" cy="4513139"/>
          </a:xfrm>
        </p:spPr>
        <p:txBody>
          <a:bodyPr/>
          <a:lstStyle/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Informatiebijeenkomst voor mensen met MS die recent de diagnose hebben gekregen</a:t>
            </a:r>
            <a:endParaRPr lang="nl-NL" sz="1800" dirty="0"/>
          </a:p>
          <a:p>
            <a:pPr marL="0" indent="0">
              <a:buNone/>
            </a:pPr>
            <a:r>
              <a:rPr lang="nl-NL" sz="1600" dirty="0"/>
              <a:t>Inhoud:</a:t>
            </a:r>
          </a:p>
          <a:p>
            <a:pPr lvl="0"/>
            <a:r>
              <a:rPr lang="nl-NL" sz="1600" dirty="0"/>
              <a:t>Wat is MS</a:t>
            </a:r>
          </a:p>
          <a:p>
            <a:pPr lvl="0"/>
            <a:r>
              <a:rPr lang="nl-NL" sz="1600" dirty="0"/>
              <a:t>Wat zijn (mogelijke) gevolgen van MS (lichamelijk en gedrag)</a:t>
            </a:r>
          </a:p>
          <a:p>
            <a:pPr lvl="0"/>
            <a:r>
              <a:rPr lang="nl-NL" sz="1600" dirty="0"/>
              <a:t>Hoe ziet de behandeling van MS eruit (medicatie en revalidatie)</a:t>
            </a:r>
          </a:p>
          <a:p>
            <a:pPr lvl="0"/>
            <a:r>
              <a:rPr lang="nl-NL" sz="1600" dirty="0"/>
              <a:t>Hoe is het beloop van MS</a:t>
            </a:r>
          </a:p>
          <a:p>
            <a:r>
              <a:rPr lang="nl-NL" sz="1600" dirty="0"/>
              <a:t>Rol van neuroloog, verpleegkundige, maatschappelijk werk, (neuro)psycholoog, </a:t>
            </a:r>
            <a:r>
              <a:rPr lang="nl-NL" sz="1600" dirty="0" err="1"/>
              <a:t>revalidatie-arts</a:t>
            </a:r>
            <a:endParaRPr lang="nl-NL" sz="1600" dirty="0"/>
          </a:p>
          <a:p>
            <a:r>
              <a:rPr lang="nl-NL" sz="1600" dirty="0"/>
              <a:t>Wat te doen bij klachten van MS</a:t>
            </a:r>
          </a:p>
          <a:p>
            <a:r>
              <a:rPr lang="nl-NL" sz="1600" dirty="0"/>
              <a:t>Verwerking diagnose</a:t>
            </a:r>
          </a:p>
          <a:p>
            <a:r>
              <a:rPr lang="nl-NL" sz="1600" dirty="0"/>
              <a:t>Gevolg voor patiënt en naasten</a:t>
            </a:r>
          </a:p>
          <a:p>
            <a:endParaRPr lang="nl-NL" sz="1600" dirty="0"/>
          </a:p>
          <a:p>
            <a:pPr marL="0" indent="0">
              <a:buNone/>
            </a:pPr>
            <a:r>
              <a:rPr lang="nl-NL" sz="1600" dirty="0"/>
              <a:t>Professionals:</a:t>
            </a:r>
          </a:p>
          <a:p>
            <a:r>
              <a:rPr lang="nl-NL" sz="1600" dirty="0"/>
              <a:t>Neuroloog</a:t>
            </a:r>
          </a:p>
          <a:p>
            <a:r>
              <a:rPr lang="nl-NL" sz="1600" dirty="0"/>
              <a:t>Psycholoog</a:t>
            </a:r>
          </a:p>
          <a:p>
            <a:r>
              <a:rPr lang="nl-NL" sz="1600" dirty="0"/>
              <a:t>Maatschappelijk werk</a:t>
            </a:r>
          </a:p>
          <a:p>
            <a:r>
              <a:rPr lang="nl-NL" sz="1600" dirty="0"/>
              <a:t>MS-</a:t>
            </a:r>
            <a:r>
              <a:rPr lang="nl-NL" sz="1600" dirty="0" err="1"/>
              <a:t>vpk</a:t>
            </a:r>
            <a:endParaRPr lang="nl-NL" sz="1600" dirty="0"/>
          </a:p>
          <a:p>
            <a:r>
              <a:rPr lang="nl-NL" sz="1600" dirty="0" err="1"/>
              <a:t>Revalidatie-arts</a:t>
            </a:r>
            <a:endParaRPr lang="nl-NL" sz="1600" dirty="0"/>
          </a:p>
          <a:p>
            <a:endParaRPr lang="nl-NL" sz="1600" dirty="0"/>
          </a:p>
          <a:p>
            <a:r>
              <a:rPr lang="nl-NL" sz="1600" dirty="0"/>
              <a:t>Bijeenkomst van 1,5 uur met max van 25 mensen</a:t>
            </a:r>
          </a:p>
          <a:p>
            <a:endParaRPr lang="nl-NL" sz="24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C3A20B2-A66D-42FE-A1E7-29B894E0F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9304"/>
            <a:ext cx="22313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780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9D4157F-6B2D-4600-96C8-23623B4D8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476672"/>
            <a:ext cx="5371042" cy="2767824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F6B8F6-DC1C-47AA-9CA2-CA16CBE3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6AB0C-ACDB-44ED-9554-9268522B5B30}" type="slidenum">
              <a:rPr lang="nl-NL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42AB521-8A3D-4911-BA89-DD940D908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753725"/>
            <a:ext cx="1438781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3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98440"/>
            <a:ext cx="8352606" cy="644390"/>
          </a:xfrm>
        </p:spPr>
        <p:txBody>
          <a:bodyPr/>
          <a:lstStyle/>
          <a:p>
            <a:r>
              <a:rPr lang="nl-NL" sz="2800" dirty="0"/>
              <a:t>Ervaringen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6AB0C-ACDB-44ED-9554-9268522B5B30}" type="slidenum">
              <a:rPr lang="nl-NL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548680"/>
            <a:ext cx="8496300" cy="4513139"/>
          </a:xfrm>
        </p:spPr>
        <p:txBody>
          <a:bodyPr/>
          <a:lstStyle/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Informatiebijeenkomst over MS in het gezin </a:t>
            </a:r>
          </a:p>
          <a:p>
            <a:pPr marL="0" indent="0">
              <a:buNone/>
            </a:pPr>
            <a:r>
              <a:rPr lang="nl-NL" sz="1400" dirty="0"/>
              <a:t>Voor mensen met MS en hun partner (met een gezin)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Inhoud:</a:t>
            </a:r>
          </a:p>
          <a:p>
            <a:pPr lvl="0"/>
            <a:r>
              <a:rPr lang="nl-NL" sz="1600" dirty="0"/>
              <a:t>Uitleg over de gevolgen van het hebben van MS op het hele gezin </a:t>
            </a:r>
          </a:p>
          <a:p>
            <a:r>
              <a:rPr lang="nl-NL" sz="1600" dirty="0"/>
              <a:t>Praktische handvatten</a:t>
            </a:r>
          </a:p>
          <a:p>
            <a:pPr lvl="0"/>
            <a:r>
              <a:rPr lang="nl-NL" sz="1600" dirty="0"/>
              <a:t>Interactieve bijeenkomst waarin vragen gesteld kunnen worden</a:t>
            </a:r>
          </a:p>
          <a:p>
            <a:endParaRPr lang="nl-NL" sz="1600" dirty="0"/>
          </a:p>
          <a:p>
            <a:pPr marL="0" indent="0">
              <a:buNone/>
            </a:pPr>
            <a:r>
              <a:rPr lang="nl-NL" sz="1600" dirty="0"/>
              <a:t>Professionals:</a:t>
            </a:r>
          </a:p>
          <a:p>
            <a:r>
              <a:rPr lang="nl-NL" sz="1600" dirty="0"/>
              <a:t>Psycholoog/systeemtherapeut</a:t>
            </a:r>
          </a:p>
          <a:p>
            <a:r>
              <a:rPr lang="nl-NL" sz="1600" dirty="0"/>
              <a:t>MS-verpleegkundige</a:t>
            </a:r>
          </a:p>
          <a:p>
            <a:pPr marL="0" indent="0">
              <a:buNone/>
            </a:pPr>
            <a:endParaRPr lang="nl-NL" sz="1600" dirty="0"/>
          </a:p>
          <a:p>
            <a:r>
              <a:rPr lang="nl-NL" sz="1600" dirty="0"/>
              <a:t>Bijeenkomst van 1,5 uur met max </a:t>
            </a:r>
          </a:p>
          <a:p>
            <a:pPr marL="0" indent="0">
              <a:buNone/>
            </a:pPr>
            <a:r>
              <a:rPr lang="nl-NL" sz="1600" dirty="0"/>
              <a:t>20 mensen</a:t>
            </a:r>
          </a:p>
          <a:p>
            <a:endParaRPr lang="nl-NL" sz="24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C3A20B2-A66D-42FE-A1E7-29B894E0F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9304"/>
            <a:ext cx="22313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3DA1725-AA54-4D10-AB31-0219266353FE}"/>
              </a:ext>
            </a:extLst>
          </p:cNvPr>
          <p:cNvSpPr txBox="1"/>
          <p:nvPr/>
        </p:nvSpPr>
        <p:spPr>
          <a:xfrm>
            <a:off x="3707904" y="2996952"/>
            <a:ext cx="5329558" cy="2923877"/>
          </a:xfrm>
          <a:prstGeom prst="rect">
            <a:avLst/>
          </a:prstGeom>
          <a:solidFill>
            <a:srgbClr val="FFCC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/>
              <a:t>Rapportcijfer</a:t>
            </a:r>
          </a:p>
          <a:p>
            <a:pPr marL="0" indent="0">
              <a:buNone/>
            </a:pPr>
            <a:r>
              <a:rPr lang="nl-NL" sz="1400" dirty="0"/>
              <a:t>Gemiddelde: </a:t>
            </a:r>
            <a:r>
              <a:rPr lang="nl-NL" sz="1400" b="1" dirty="0"/>
              <a:t>6,6</a:t>
            </a:r>
          </a:p>
          <a:p>
            <a:pPr lvl="0"/>
            <a:endParaRPr lang="nl-NL" sz="1400" i="1" dirty="0"/>
          </a:p>
          <a:p>
            <a:pPr lvl="0"/>
            <a:r>
              <a:rPr lang="nl-NL" sz="1400" i="1" dirty="0"/>
              <a:t>Reacties: ‘Prettige hulpmiddelen hoe je het gesprek met kinderen aangaat door </a:t>
            </a:r>
            <a:r>
              <a:rPr lang="nl-NL" sz="1400" i="1" dirty="0" err="1"/>
              <a:t>kletspot</a:t>
            </a:r>
            <a:r>
              <a:rPr lang="nl-NL" sz="1400" i="1" dirty="0"/>
              <a:t> of het stoplicht’. ‘Voorbeelden van gezinsopstelling dynamiek bij grote veranderingen’. </a:t>
            </a:r>
          </a:p>
          <a:p>
            <a:pPr lvl="0"/>
            <a:r>
              <a:rPr lang="nl-NL" sz="1400" i="1" dirty="0"/>
              <a:t> </a:t>
            </a:r>
          </a:p>
          <a:p>
            <a:r>
              <a:rPr lang="nl-NL" sz="1400" dirty="0"/>
              <a:t>Aandachtspunten: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Duidelijkere communicatie vooraf over de opzet en inhoud van de bijeenkomst.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MS in het gezin is voor ieder gezin anders en daarom is een groepsbijeenkomst minder passend.</a:t>
            </a:r>
          </a:p>
          <a:p>
            <a:endParaRPr lang="nl-NL" sz="1400" dirty="0">
              <a:highlight>
                <a:srgbClr val="FFFF00"/>
              </a:highlight>
            </a:endParaRPr>
          </a:p>
        </p:txBody>
      </p:sp>
      <p:pic>
        <p:nvPicPr>
          <p:cNvPr id="8" name="Picture 2" descr="Klant geeft Emma rapportcijfer">
            <a:extLst>
              <a:ext uri="{FF2B5EF4-FFF2-40B4-BE49-F238E27FC236}">
                <a16:creationId xmlns:a16="http://schemas.microsoft.com/office/drawing/2014/main" id="{DC6F07E6-FBD3-4274-A2E0-0FF8FDC4A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98" y="235623"/>
            <a:ext cx="1439862" cy="98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92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98440"/>
            <a:ext cx="8352606" cy="644390"/>
          </a:xfrm>
        </p:spPr>
        <p:txBody>
          <a:bodyPr/>
          <a:lstStyle/>
          <a:p>
            <a:r>
              <a:rPr lang="nl-NL" sz="2800" dirty="0"/>
              <a:t>Ervaringen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6AB0C-ACDB-44ED-9554-9268522B5B30}" type="slidenum">
              <a:rPr lang="nl-NL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548680"/>
            <a:ext cx="8496300" cy="4513139"/>
          </a:xfrm>
        </p:spPr>
        <p:txBody>
          <a:bodyPr/>
          <a:lstStyle/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Informatiebijeenkomst in beweging met MS</a:t>
            </a:r>
          </a:p>
          <a:p>
            <a:pPr marL="0" indent="0">
              <a:buNone/>
            </a:pPr>
            <a:r>
              <a:rPr lang="nl-NL" sz="1400" dirty="0"/>
              <a:t>Voor mensen met MS en hun partner/naaste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Inhoud:</a:t>
            </a:r>
          </a:p>
          <a:p>
            <a:r>
              <a:rPr lang="nl-NL" sz="1600" kern="1200" dirty="0">
                <a:latin typeface="Calibri" pitchFamily="34" charset="0"/>
              </a:rPr>
              <a:t>Voor niet iedereen met MS is bewegen vanzelfsprekend. </a:t>
            </a:r>
          </a:p>
          <a:p>
            <a:r>
              <a:rPr lang="nl-NL" sz="1600" kern="1200" dirty="0">
                <a:latin typeface="Calibri" pitchFamily="34" charset="0"/>
              </a:rPr>
              <a:t>Hoeveel moet je bewegen, wat levert je dit op, hoe kom je in beweging en wat zijn hierbij de uitdagingen om het vol te houden? </a:t>
            </a:r>
          </a:p>
          <a:p>
            <a:endParaRPr lang="nl-NL" sz="1600" dirty="0"/>
          </a:p>
          <a:p>
            <a:pPr marL="0" indent="0">
              <a:buNone/>
            </a:pPr>
            <a:r>
              <a:rPr lang="nl-NL" sz="1600" dirty="0"/>
              <a:t>Professionals:</a:t>
            </a:r>
          </a:p>
          <a:p>
            <a:r>
              <a:rPr lang="nl-NL" sz="1600" dirty="0"/>
              <a:t>Fysiotherapeuten </a:t>
            </a:r>
          </a:p>
          <a:p>
            <a:r>
              <a:rPr lang="nl-NL" sz="1600" dirty="0"/>
              <a:t>MS-verpleegkundige</a:t>
            </a:r>
          </a:p>
          <a:p>
            <a:pPr marL="0" indent="0">
              <a:buNone/>
            </a:pPr>
            <a:endParaRPr lang="nl-NL" sz="1600" dirty="0"/>
          </a:p>
          <a:p>
            <a:r>
              <a:rPr lang="nl-NL" sz="1600" dirty="0"/>
              <a:t>Bijeenkomst van 1,5 uur met max van </a:t>
            </a:r>
          </a:p>
          <a:p>
            <a:pPr marL="0" indent="0">
              <a:buNone/>
            </a:pPr>
            <a:r>
              <a:rPr lang="nl-NL" sz="1600" dirty="0"/>
              <a:t>       ± 40 mensen</a:t>
            </a:r>
          </a:p>
          <a:p>
            <a:endParaRPr lang="nl-NL" sz="24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C3A20B2-A66D-42FE-A1E7-29B894E0F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9304"/>
            <a:ext cx="22313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3DA1725-AA54-4D10-AB31-0219266353FE}"/>
              </a:ext>
            </a:extLst>
          </p:cNvPr>
          <p:cNvSpPr txBox="1"/>
          <p:nvPr/>
        </p:nvSpPr>
        <p:spPr>
          <a:xfrm>
            <a:off x="3814442" y="2868009"/>
            <a:ext cx="5329558" cy="2492990"/>
          </a:xfrm>
          <a:prstGeom prst="rect">
            <a:avLst/>
          </a:prstGeom>
          <a:solidFill>
            <a:srgbClr val="FFCC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/>
              <a:t>Rapportcijfer</a:t>
            </a:r>
          </a:p>
          <a:p>
            <a:pPr marL="0" indent="0">
              <a:buNone/>
            </a:pPr>
            <a:r>
              <a:rPr lang="nl-NL" sz="1400" dirty="0"/>
              <a:t>Gemiddelde: </a:t>
            </a:r>
            <a:r>
              <a:rPr lang="nl-NL" sz="1400" b="1" dirty="0"/>
              <a:t>7,8</a:t>
            </a:r>
          </a:p>
          <a:p>
            <a:pPr lvl="0"/>
            <a:endParaRPr lang="nl-NL" sz="1400" i="1" dirty="0"/>
          </a:p>
          <a:p>
            <a:pPr lvl="0"/>
            <a:r>
              <a:rPr lang="nl-NL" sz="1400" i="1" dirty="0"/>
              <a:t>Reacties: </a:t>
            </a:r>
          </a:p>
          <a:p>
            <a:pPr lvl="0"/>
            <a:r>
              <a:rPr lang="nl-NL" sz="1400" i="1" dirty="0"/>
              <a:t>‘Het was een interessante bijeenkomst, waarbij ik de nieuwe kijk op bewegen met MS heb gekregen’</a:t>
            </a:r>
          </a:p>
          <a:p>
            <a:endParaRPr lang="nl-NL" sz="1400" dirty="0"/>
          </a:p>
          <a:p>
            <a:r>
              <a:rPr lang="nl-NL" sz="1400" dirty="0"/>
              <a:t>Aandachtspunten: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Bijeenkomst duurde te lang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Veel privé verhalen van een aantal aanwezigen, begrijpelijk, maar voor mensen die informatie willen was dit storend</a:t>
            </a:r>
            <a:endParaRPr lang="nl-NL" sz="1100" dirty="0"/>
          </a:p>
        </p:txBody>
      </p:sp>
      <p:pic>
        <p:nvPicPr>
          <p:cNvPr id="8" name="Picture 2" descr="Klant geeft Emma rapportcijfer">
            <a:extLst>
              <a:ext uri="{FF2B5EF4-FFF2-40B4-BE49-F238E27FC236}">
                <a16:creationId xmlns:a16="http://schemas.microsoft.com/office/drawing/2014/main" id="{DC6F07E6-FBD3-4274-A2E0-0FF8FDC4A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98" y="235623"/>
            <a:ext cx="1439862" cy="98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974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Sp51RuGke5DRceX5MR8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6HAQmk.TkKO4dnjesGk8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dsD.VwL02mUBzeggNHD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S60.f3JEuZyqXZ2vt_1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WPRsWHe0KZw1S6kqmoc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hvfOq.n2k.fD6p.h.ka.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HVo.lQwESsKd3JcLcc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32MuuHskOCAvW35BR5u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7FnlpykOuau9cbHBlx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YdIdqDxkiY1CzSfJtC9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v_CVLrcE2YkGpPSz9eo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DDuAxCpUiGQTflEHFbC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hFO.81NEueFCFtvovOm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DhfEU7Kk.FagmILaKFd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168g8WcE2rTGemIrlXb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PgBmEipUaZZw4nFYh0D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jAQ0mwl0Swq5UKmzHH4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FplLqK30SAXuERUTWO5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kRPnJOe0anIXMQ6yWwQ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aBiD5c9E.tBzkLqs7Ma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jAQ0mwl0Swq5UKmzHH4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fcwp13ak.zAfh5OxeTL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5tlZ1.AUK8v9aGVErrD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jAQ0mwl0Swq5UKmzHH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HEmNjbJkKaZo_Z94E3t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gBI.AatUmIgtm.WhjTw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Vb9FbJSECWvEXTDSeqt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3ROAwBn0meoXLbeKutpg"/>
</p:tagLst>
</file>

<file path=ppt/theme/theme1.xml><?xml version="1.0" encoding="utf-8"?>
<a:theme xmlns:a="http://schemas.openxmlformats.org/drawingml/2006/main" name="blank">
  <a:themeElements>
    <a:clrScheme name="Deloitte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rIns="36000" rtlCol="0">
        <a:noAutofit/>
      </a:bodyPr>
      <a:lstStyle>
        <a:defPPr>
          <a:defRPr sz="14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6_JBZ Licht">
  <a:themeElements>
    <a:clrScheme name="">
      <a:dk1>
        <a:srgbClr val="000000"/>
      </a:dk1>
      <a:lt1>
        <a:srgbClr val="FFFFFF"/>
      </a:lt1>
      <a:dk2>
        <a:srgbClr val="007DAD"/>
      </a:dk2>
      <a:lt2>
        <a:srgbClr val="808080"/>
      </a:lt2>
      <a:accent1>
        <a:srgbClr val="9E005D"/>
      </a:accent1>
      <a:accent2>
        <a:srgbClr val="00AAAD"/>
      </a:accent2>
      <a:accent3>
        <a:srgbClr val="FFFFFF"/>
      </a:accent3>
      <a:accent4>
        <a:srgbClr val="000000"/>
      </a:accent4>
      <a:accent5>
        <a:srgbClr val="CCAAB6"/>
      </a:accent5>
      <a:accent6>
        <a:srgbClr val="009A9C"/>
      </a:accent6>
      <a:hlink>
        <a:srgbClr val="8CC63F"/>
      </a:hlink>
      <a:folHlink>
        <a:srgbClr val="FCAF17"/>
      </a:folHlink>
    </a:clrScheme>
    <a:fontScheme name="Standaardontwer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loitte">
    <a:dk1>
      <a:srgbClr val="000000"/>
    </a:dk1>
    <a:lt1>
      <a:srgbClr val="FFFFFF"/>
    </a:lt1>
    <a:dk2>
      <a:srgbClr val="002776"/>
    </a:dk2>
    <a:lt2>
      <a:srgbClr val="FFFFFF"/>
    </a:lt2>
    <a:accent1>
      <a:srgbClr val="002776"/>
    </a:accent1>
    <a:accent2>
      <a:srgbClr val="92D400"/>
    </a:accent2>
    <a:accent3>
      <a:srgbClr val="00A1DE"/>
    </a:accent3>
    <a:accent4>
      <a:srgbClr val="3C8A2E"/>
    </a:accent4>
    <a:accent5>
      <a:srgbClr val="72C7E7"/>
    </a:accent5>
    <a:accent6>
      <a:srgbClr val="C9DD03"/>
    </a:accent6>
    <a:hlink>
      <a:srgbClr val="00A1DE"/>
    </a:hlink>
    <a:folHlink>
      <a:srgbClr val="72C7E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JBZ Licht</Template>
  <TotalTime>23986</TotalTime>
  <Words>562</Words>
  <Application>Microsoft Office PowerPoint</Application>
  <PresentationFormat>Diavoorstelling (4:3)</PresentationFormat>
  <Paragraphs>133</Paragraphs>
  <Slides>10</Slides>
  <Notes>5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Wingdings 2</vt:lpstr>
      <vt:lpstr>blank</vt:lpstr>
      <vt:lpstr>6_JBZ Licht</vt:lpstr>
      <vt:lpstr>think-cell Slide</vt:lpstr>
      <vt:lpstr>Ontwikkelingen JBZ/ Tolbrug MS-zorg  </vt:lpstr>
      <vt:lpstr>Ontwikkelingen JBZ/ Tolbrug MS-zorg </vt:lpstr>
      <vt:lpstr>Ontwikkelingen JBZ/ Tolbrug MS-zorg </vt:lpstr>
      <vt:lpstr>PowerPoint-presentatie</vt:lpstr>
      <vt:lpstr>Aanleiding</vt:lpstr>
      <vt:lpstr>Ervaringen</vt:lpstr>
      <vt:lpstr>PowerPoint-presentatie</vt:lpstr>
      <vt:lpstr>Ervaringen</vt:lpstr>
      <vt:lpstr>Ervaringen</vt:lpstr>
      <vt:lpstr>Vervolg </vt:lpstr>
    </vt:vector>
  </TitlesOfParts>
  <Company>Jeroen Bosch Ziekenhuis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iveltman</dc:creator>
  <cp:lastModifiedBy>Jan Verboort</cp:lastModifiedBy>
  <cp:revision>1545</cp:revision>
  <cp:lastPrinted>2021-10-04T09:23:15Z</cp:lastPrinted>
  <dcterms:created xsi:type="dcterms:W3CDTF">2016-05-18T09:48:15Z</dcterms:created>
  <dcterms:modified xsi:type="dcterms:W3CDTF">2024-03-21T13:51:00Z</dcterms:modified>
</cp:coreProperties>
</file>